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473" r:id="rId3"/>
    <p:sldId id="386" r:id="rId4"/>
    <p:sldId id="387" r:id="rId5"/>
    <p:sldId id="258" r:id="rId6"/>
    <p:sldId id="261" r:id="rId7"/>
    <p:sldId id="388" r:id="rId8"/>
    <p:sldId id="389" r:id="rId9"/>
    <p:sldId id="425" r:id="rId10"/>
    <p:sldId id="390" r:id="rId11"/>
    <p:sldId id="391" r:id="rId12"/>
    <p:sldId id="392" r:id="rId13"/>
    <p:sldId id="474" r:id="rId14"/>
    <p:sldId id="409" r:id="rId15"/>
    <p:sldId id="396" r:id="rId16"/>
    <p:sldId id="398" r:id="rId17"/>
    <p:sldId id="401" r:id="rId18"/>
    <p:sldId id="341" r:id="rId19"/>
    <p:sldId id="402" r:id="rId20"/>
    <p:sldId id="404" r:id="rId21"/>
    <p:sldId id="335" r:id="rId22"/>
    <p:sldId id="324" r:id="rId23"/>
    <p:sldId id="407" r:id="rId24"/>
    <p:sldId id="323" r:id="rId25"/>
    <p:sldId id="415" r:id="rId26"/>
    <p:sldId id="439" r:id="rId27"/>
    <p:sldId id="449" r:id="rId28"/>
    <p:sldId id="440" r:id="rId29"/>
    <p:sldId id="446" r:id="rId30"/>
    <p:sldId id="475" r:id="rId31"/>
    <p:sldId id="443" r:id="rId32"/>
    <p:sldId id="400" r:id="rId33"/>
    <p:sldId id="256" r:id="rId34"/>
  </p:sldIdLst>
  <p:sldSz cx="9144000" cy="6858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35FEE-0192-4BB9-AAFD-805F6221B70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7BD1B-2090-446A-8345-C4E2A4E933B1}">
      <dgm:prSet phldrT="[Text]"/>
      <dgm:spPr/>
      <dgm:t>
        <a:bodyPr/>
        <a:lstStyle/>
        <a:p>
          <a:r>
            <a:rPr lang="en-US"/>
            <a:t>Process Measure</a:t>
          </a:r>
        </a:p>
      </dgm:t>
    </dgm:pt>
    <dgm:pt modelId="{E282866B-1B66-40F7-9ED0-31C3E2A9C984}" type="parTrans" cxnId="{00F725C1-418C-4107-AB67-CDA9E1D792F4}">
      <dgm:prSet/>
      <dgm:spPr/>
      <dgm:t>
        <a:bodyPr/>
        <a:lstStyle/>
        <a:p>
          <a:endParaRPr lang="en-US"/>
        </a:p>
      </dgm:t>
    </dgm:pt>
    <dgm:pt modelId="{BE57B14A-3846-4CE0-8902-94920818022A}" type="sibTrans" cxnId="{00F725C1-418C-4107-AB67-CDA9E1D792F4}">
      <dgm:prSet/>
      <dgm:spPr/>
      <dgm:t>
        <a:bodyPr/>
        <a:lstStyle/>
        <a:p>
          <a:endParaRPr lang="en-US"/>
        </a:p>
      </dgm:t>
    </dgm:pt>
    <dgm:pt modelId="{C09E3EE7-1874-42CD-9F7D-B21AEEA671C2}">
      <dgm:prSet phldrT="[Text]"/>
      <dgm:spPr/>
      <dgm:t>
        <a:bodyPr/>
        <a:lstStyle/>
        <a:p>
          <a:r>
            <a:rPr lang="en-US"/>
            <a:t>Process Measure</a:t>
          </a:r>
        </a:p>
      </dgm:t>
    </dgm:pt>
    <dgm:pt modelId="{2E258AE0-471F-4CC0-9E79-A17BE9428143}" type="parTrans" cxnId="{BBDFDAE2-BB83-49E0-874E-F08FFAF19B9C}">
      <dgm:prSet/>
      <dgm:spPr/>
      <dgm:t>
        <a:bodyPr/>
        <a:lstStyle/>
        <a:p>
          <a:endParaRPr lang="en-US"/>
        </a:p>
      </dgm:t>
    </dgm:pt>
    <dgm:pt modelId="{44046EF4-B580-497D-AA93-C4D1EA8073BB}" type="sibTrans" cxnId="{BBDFDAE2-BB83-49E0-874E-F08FFAF19B9C}">
      <dgm:prSet/>
      <dgm:spPr/>
      <dgm:t>
        <a:bodyPr/>
        <a:lstStyle/>
        <a:p>
          <a:endParaRPr lang="en-US"/>
        </a:p>
      </dgm:t>
    </dgm:pt>
    <dgm:pt modelId="{960B06C2-B876-4333-8790-6C0D14F4D0C5}">
      <dgm:prSet phldrT="[Text]"/>
      <dgm:spPr/>
      <dgm:t>
        <a:bodyPr/>
        <a:lstStyle/>
        <a:p>
          <a:r>
            <a:rPr lang="en-US"/>
            <a:t>Process Measure</a:t>
          </a:r>
        </a:p>
      </dgm:t>
    </dgm:pt>
    <dgm:pt modelId="{F2871CA5-5BDE-4A47-A8C6-9AC317FF3338}" type="parTrans" cxnId="{3A6B22A6-D797-414A-99A0-C3E7AD54263C}">
      <dgm:prSet/>
      <dgm:spPr/>
      <dgm:t>
        <a:bodyPr/>
        <a:lstStyle/>
        <a:p>
          <a:endParaRPr lang="en-US"/>
        </a:p>
      </dgm:t>
    </dgm:pt>
    <dgm:pt modelId="{470B4E1F-7040-4443-A2FA-C269D1B22C59}" type="sibTrans" cxnId="{3A6B22A6-D797-414A-99A0-C3E7AD54263C}">
      <dgm:prSet/>
      <dgm:spPr/>
      <dgm:t>
        <a:bodyPr/>
        <a:lstStyle/>
        <a:p>
          <a:endParaRPr lang="en-US"/>
        </a:p>
      </dgm:t>
    </dgm:pt>
    <dgm:pt modelId="{36EE66DD-6CB9-496A-9F48-D639350BC80A}">
      <dgm:prSet phldrT="[Text]"/>
      <dgm:spPr/>
      <dgm:t>
        <a:bodyPr/>
        <a:lstStyle/>
        <a:p>
          <a:r>
            <a:rPr lang="en-US"/>
            <a:t>Outcome Measure</a:t>
          </a:r>
        </a:p>
      </dgm:t>
    </dgm:pt>
    <dgm:pt modelId="{604DD96C-FEFF-4BC0-A595-FA9CF42D0C69}" type="parTrans" cxnId="{79F5FB3E-FD01-4D02-8CDD-E0CB05654DC1}">
      <dgm:prSet/>
      <dgm:spPr/>
      <dgm:t>
        <a:bodyPr/>
        <a:lstStyle/>
        <a:p>
          <a:endParaRPr lang="en-US"/>
        </a:p>
      </dgm:t>
    </dgm:pt>
    <dgm:pt modelId="{E80FCACB-E29D-456C-A96A-60F7424D41F7}" type="sibTrans" cxnId="{79F5FB3E-FD01-4D02-8CDD-E0CB05654DC1}">
      <dgm:prSet/>
      <dgm:spPr/>
      <dgm:t>
        <a:bodyPr/>
        <a:lstStyle/>
        <a:p>
          <a:endParaRPr lang="en-US"/>
        </a:p>
      </dgm:t>
    </dgm:pt>
    <dgm:pt modelId="{946B3F65-E67B-4A0F-854F-2198913BFD9E}" type="pres">
      <dgm:prSet presAssocID="{39935FEE-0192-4BB9-AAFD-805F6221B70B}" presName="Name0" presStyleCnt="0">
        <dgm:presLayoutVars>
          <dgm:chMax val="4"/>
          <dgm:resizeHandles val="exact"/>
        </dgm:presLayoutVars>
      </dgm:prSet>
      <dgm:spPr/>
    </dgm:pt>
    <dgm:pt modelId="{EA2126B0-4311-40A7-9523-E84BFF8F5B2A}" type="pres">
      <dgm:prSet presAssocID="{39935FEE-0192-4BB9-AAFD-805F6221B70B}" presName="ellipse" presStyleLbl="trBgShp" presStyleIdx="0" presStyleCnt="1"/>
      <dgm:spPr/>
    </dgm:pt>
    <dgm:pt modelId="{DE25B34A-D189-4870-8D47-F7EAD7A754D9}" type="pres">
      <dgm:prSet presAssocID="{39935FEE-0192-4BB9-AAFD-805F6221B70B}" presName="arrow1" presStyleLbl="fgShp" presStyleIdx="0" presStyleCnt="1"/>
      <dgm:spPr/>
    </dgm:pt>
    <dgm:pt modelId="{C93CD5E6-CD16-4892-A7BA-AA45CF51251B}" type="pres">
      <dgm:prSet presAssocID="{39935FEE-0192-4BB9-AAFD-805F6221B70B}" presName="rectangle" presStyleLbl="revTx" presStyleIdx="0" presStyleCnt="1">
        <dgm:presLayoutVars>
          <dgm:bulletEnabled val="1"/>
        </dgm:presLayoutVars>
      </dgm:prSet>
      <dgm:spPr/>
    </dgm:pt>
    <dgm:pt modelId="{9E20EA43-F6F9-46CF-8744-D117925C60B5}" type="pres">
      <dgm:prSet presAssocID="{C09E3EE7-1874-42CD-9F7D-B21AEEA671C2}" presName="item1" presStyleLbl="node1" presStyleIdx="0" presStyleCnt="3">
        <dgm:presLayoutVars>
          <dgm:bulletEnabled val="1"/>
        </dgm:presLayoutVars>
      </dgm:prSet>
      <dgm:spPr/>
    </dgm:pt>
    <dgm:pt modelId="{01187446-3A89-47FF-A257-7F853A600FDF}" type="pres">
      <dgm:prSet presAssocID="{960B06C2-B876-4333-8790-6C0D14F4D0C5}" presName="item2" presStyleLbl="node1" presStyleIdx="1" presStyleCnt="3">
        <dgm:presLayoutVars>
          <dgm:bulletEnabled val="1"/>
        </dgm:presLayoutVars>
      </dgm:prSet>
      <dgm:spPr/>
    </dgm:pt>
    <dgm:pt modelId="{DD640E4E-60F2-47B1-B7B8-13FD556BCE9C}" type="pres">
      <dgm:prSet presAssocID="{36EE66DD-6CB9-496A-9F48-D639350BC80A}" presName="item3" presStyleLbl="node1" presStyleIdx="2" presStyleCnt="3">
        <dgm:presLayoutVars>
          <dgm:bulletEnabled val="1"/>
        </dgm:presLayoutVars>
      </dgm:prSet>
      <dgm:spPr/>
    </dgm:pt>
    <dgm:pt modelId="{AE01EB9F-E7FB-4D4F-87B4-FB35AC38AB30}" type="pres">
      <dgm:prSet presAssocID="{39935FEE-0192-4BB9-AAFD-805F6221B70B}" presName="funnel" presStyleLbl="trAlignAcc1" presStyleIdx="0" presStyleCnt="1"/>
      <dgm:spPr/>
    </dgm:pt>
  </dgm:ptLst>
  <dgm:cxnLst>
    <dgm:cxn modelId="{91D87024-7A09-4A2A-ACF7-F51464A3A182}" type="presOf" srcId="{36EE66DD-6CB9-496A-9F48-D639350BC80A}" destId="{C93CD5E6-CD16-4892-A7BA-AA45CF51251B}" srcOrd="0" destOrd="0" presId="urn:microsoft.com/office/officeart/2005/8/layout/funnel1"/>
    <dgm:cxn modelId="{807D433C-F75C-451F-8DA4-9EDB864E57DD}" type="presOf" srcId="{960B06C2-B876-4333-8790-6C0D14F4D0C5}" destId="{9E20EA43-F6F9-46CF-8744-D117925C60B5}" srcOrd="0" destOrd="0" presId="urn:microsoft.com/office/officeart/2005/8/layout/funnel1"/>
    <dgm:cxn modelId="{79F5FB3E-FD01-4D02-8CDD-E0CB05654DC1}" srcId="{39935FEE-0192-4BB9-AAFD-805F6221B70B}" destId="{36EE66DD-6CB9-496A-9F48-D639350BC80A}" srcOrd="3" destOrd="0" parTransId="{604DD96C-FEFF-4BC0-A595-FA9CF42D0C69}" sibTransId="{E80FCACB-E29D-456C-A96A-60F7424D41F7}"/>
    <dgm:cxn modelId="{EAA66772-FD92-4B52-8A5B-03F70FCE4DB9}" type="presOf" srcId="{C09E3EE7-1874-42CD-9F7D-B21AEEA671C2}" destId="{01187446-3A89-47FF-A257-7F853A600FDF}" srcOrd="0" destOrd="0" presId="urn:microsoft.com/office/officeart/2005/8/layout/funnel1"/>
    <dgm:cxn modelId="{4EEB4376-B813-406E-ADBD-F535C935BB7F}" type="presOf" srcId="{39935FEE-0192-4BB9-AAFD-805F6221B70B}" destId="{946B3F65-E67B-4A0F-854F-2198913BFD9E}" srcOrd="0" destOrd="0" presId="urn:microsoft.com/office/officeart/2005/8/layout/funnel1"/>
    <dgm:cxn modelId="{8685AB95-4102-4046-927D-F2DCACD2D684}" type="presOf" srcId="{4837BD1B-2090-446A-8345-C4E2A4E933B1}" destId="{DD640E4E-60F2-47B1-B7B8-13FD556BCE9C}" srcOrd="0" destOrd="0" presId="urn:microsoft.com/office/officeart/2005/8/layout/funnel1"/>
    <dgm:cxn modelId="{3A6B22A6-D797-414A-99A0-C3E7AD54263C}" srcId="{39935FEE-0192-4BB9-AAFD-805F6221B70B}" destId="{960B06C2-B876-4333-8790-6C0D14F4D0C5}" srcOrd="2" destOrd="0" parTransId="{F2871CA5-5BDE-4A47-A8C6-9AC317FF3338}" sibTransId="{470B4E1F-7040-4443-A2FA-C269D1B22C59}"/>
    <dgm:cxn modelId="{00F725C1-418C-4107-AB67-CDA9E1D792F4}" srcId="{39935FEE-0192-4BB9-AAFD-805F6221B70B}" destId="{4837BD1B-2090-446A-8345-C4E2A4E933B1}" srcOrd="0" destOrd="0" parTransId="{E282866B-1B66-40F7-9ED0-31C3E2A9C984}" sibTransId="{BE57B14A-3846-4CE0-8902-94920818022A}"/>
    <dgm:cxn modelId="{BBDFDAE2-BB83-49E0-874E-F08FFAF19B9C}" srcId="{39935FEE-0192-4BB9-AAFD-805F6221B70B}" destId="{C09E3EE7-1874-42CD-9F7D-B21AEEA671C2}" srcOrd="1" destOrd="0" parTransId="{2E258AE0-471F-4CC0-9E79-A17BE9428143}" sibTransId="{44046EF4-B580-497D-AA93-C4D1EA8073BB}"/>
    <dgm:cxn modelId="{DC5EE2DB-8EF9-45E3-A4BE-73F7BD97B301}" type="presParOf" srcId="{946B3F65-E67B-4A0F-854F-2198913BFD9E}" destId="{EA2126B0-4311-40A7-9523-E84BFF8F5B2A}" srcOrd="0" destOrd="0" presId="urn:microsoft.com/office/officeart/2005/8/layout/funnel1"/>
    <dgm:cxn modelId="{79067EFB-0C68-43B0-ABC6-CDC561B01DC2}" type="presParOf" srcId="{946B3F65-E67B-4A0F-854F-2198913BFD9E}" destId="{DE25B34A-D189-4870-8D47-F7EAD7A754D9}" srcOrd="1" destOrd="0" presId="urn:microsoft.com/office/officeart/2005/8/layout/funnel1"/>
    <dgm:cxn modelId="{BE0E935C-07B2-49E6-8AC3-9A7E263062DE}" type="presParOf" srcId="{946B3F65-E67B-4A0F-854F-2198913BFD9E}" destId="{C93CD5E6-CD16-4892-A7BA-AA45CF51251B}" srcOrd="2" destOrd="0" presId="urn:microsoft.com/office/officeart/2005/8/layout/funnel1"/>
    <dgm:cxn modelId="{A5E8AB1A-3FB2-41B3-9818-709B9093976E}" type="presParOf" srcId="{946B3F65-E67B-4A0F-854F-2198913BFD9E}" destId="{9E20EA43-F6F9-46CF-8744-D117925C60B5}" srcOrd="3" destOrd="0" presId="urn:microsoft.com/office/officeart/2005/8/layout/funnel1"/>
    <dgm:cxn modelId="{7134073B-CC12-425F-83F9-AE00D225865A}" type="presParOf" srcId="{946B3F65-E67B-4A0F-854F-2198913BFD9E}" destId="{01187446-3A89-47FF-A257-7F853A600FDF}" srcOrd="4" destOrd="0" presId="urn:microsoft.com/office/officeart/2005/8/layout/funnel1"/>
    <dgm:cxn modelId="{2A61807B-2784-4596-BAC1-87708295B3B0}" type="presParOf" srcId="{946B3F65-E67B-4A0F-854F-2198913BFD9E}" destId="{DD640E4E-60F2-47B1-B7B8-13FD556BCE9C}" srcOrd="5" destOrd="0" presId="urn:microsoft.com/office/officeart/2005/8/layout/funnel1"/>
    <dgm:cxn modelId="{C79ACFF4-1FF3-414A-9C2E-4E5B6BAB0E75}" type="presParOf" srcId="{946B3F65-E67B-4A0F-854F-2198913BFD9E}" destId="{AE01EB9F-E7FB-4D4F-87B4-FB35AC38AB3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35FEE-0192-4BB9-AAFD-805F6221B70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7BD1B-2090-446A-8345-C4E2A4E933B1}">
      <dgm:prSet phldrT="[Text]"/>
      <dgm:spPr/>
      <dgm:t>
        <a:bodyPr/>
        <a:lstStyle/>
        <a:p>
          <a:r>
            <a:rPr lang="en-US"/>
            <a:t>Average Starbucks wait time</a:t>
          </a:r>
        </a:p>
      </dgm:t>
    </dgm:pt>
    <dgm:pt modelId="{E282866B-1B66-40F7-9ED0-31C3E2A9C984}" type="parTrans" cxnId="{00F725C1-418C-4107-AB67-CDA9E1D792F4}">
      <dgm:prSet/>
      <dgm:spPr/>
      <dgm:t>
        <a:bodyPr/>
        <a:lstStyle/>
        <a:p>
          <a:endParaRPr lang="en-US"/>
        </a:p>
      </dgm:t>
    </dgm:pt>
    <dgm:pt modelId="{BE57B14A-3846-4CE0-8902-94920818022A}" type="sibTrans" cxnId="{00F725C1-418C-4107-AB67-CDA9E1D792F4}">
      <dgm:prSet/>
      <dgm:spPr/>
      <dgm:t>
        <a:bodyPr/>
        <a:lstStyle/>
        <a:p>
          <a:endParaRPr lang="en-US"/>
        </a:p>
      </dgm:t>
    </dgm:pt>
    <dgm:pt modelId="{C09E3EE7-1874-42CD-9F7D-B21AEEA671C2}">
      <dgm:prSet phldrT="[Text]"/>
      <dgm:spPr/>
      <dgm:t>
        <a:bodyPr/>
        <a:lstStyle/>
        <a:p>
          <a:r>
            <a:rPr lang="en-US"/>
            <a:t>Number of days left house by 8am</a:t>
          </a:r>
        </a:p>
      </dgm:t>
    </dgm:pt>
    <dgm:pt modelId="{2E258AE0-471F-4CC0-9E79-A17BE9428143}" type="parTrans" cxnId="{BBDFDAE2-BB83-49E0-874E-F08FFAF19B9C}">
      <dgm:prSet/>
      <dgm:spPr/>
      <dgm:t>
        <a:bodyPr/>
        <a:lstStyle/>
        <a:p>
          <a:endParaRPr lang="en-US"/>
        </a:p>
      </dgm:t>
    </dgm:pt>
    <dgm:pt modelId="{44046EF4-B580-497D-AA93-C4D1EA8073BB}" type="sibTrans" cxnId="{BBDFDAE2-BB83-49E0-874E-F08FFAF19B9C}">
      <dgm:prSet/>
      <dgm:spPr/>
      <dgm:t>
        <a:bodyPr/>
        <a:lstStyle/>
        <a:p>
          <a:endParaRPr lang="en-US"/>
        </a:p>
      </dgm:t>
    </dgm:pt>
    <dgm:pt modelId="{960B06C2-B876-4333-8790-6C0D14F4D0C5}">
      <dgm:prSet phldrT="[Text]"/>
      <dgm:spPr/>
      <dgm:t>
        <a:bodyPr/>
        <a:lstStyle/>
        <a:p>
          <a:r>
            <a:rPr lang="en-US"/>
            <a:t>Average daily drive time</a:t>
          </a:r>
        </a:p>
      </dgm:t>
    </dgm:pt>
    <dgm:pt modelId="{F2871CA5-5BDE-4A47-A8C6-9AC317FF3338}" type="parTrans" cxnId="{3A6B22A6-D797-414A-99A0-C3E7AD54263C}">
      <dgm:prSet/>
      <dgm:spPr/>
      <dgm:t>
        <a:bodyPr/>
        <a:lstStyle/>
        <a:p>
          <a:endParaRPr lang="en-US"/>
        </a:p>
      </dgm:t>
    </dgm:pt>
    <dgm:pt modelId="{470B4E1F-7040-4443-A2FA-C269D1B22C59}" type="sibTrans" cxnId="{3A6B22A6-D797-414A-99A0-C3E7AD54263C}">
      <dgm:prSet/>
      <dgm:spPr/>
      <dgm:t>
        <a:bodyPr/>
        <a:lstStyle/>
        <a:p>
          <a:endParaRPr lang="en-US"/>
        </a:p>
      </dgm:t>
    </dgm:pt>
    <dgm:pt modelId="{36EE66DD-6CB9-496A-9F48-D639350BC80A}">
      <dgm:prSet phldrT="[Text]"/>
      <dgm:spPr/>
      <dgm:t>
        <a:bodyPr/>
        <a:lstStyle/>
        <a:p>
          <a:r>
            <a:rPr lang="en-US"/>
            <a:t>Decrease Late Arrival to Work</a:t>
          </a:r>
        </a:p>
      </dgm:t>
    </dgm:pt>
    <dgm:pt modelId="{604DD96C-FEFF-4BC0-A595-FA9CF42D0C69}" type="parTrans" cxnId="{79F5FB3E-FD01-4D02-8CDD-E0CB05654DC1}">
      <dgm:prSet/>
      <dgm:spPr/>
      <dgm:t>
        <a:bodyPr/>
        <a:lstStyle/>
        <a:p>
          <a:endParaRPr lang="en-US"/>
        </a:p>
      </dgm:t>
    </dgm:pt>
    <dgm:pt modelId="{E80FCACB-E29D-456C-A96A-60F7424D41F7}" type="sibTrans" cxnId="{79F5FB3E-FD01-4D02-8CDD-E0CB05654DC1}">
      <dgm:prSet/>
      <dgm:spPr/>
      <dgm:t>
        <a:bodyPr/>
        <a:lstStyle/>
        <a:p>
          <a:endParaRPr lang="en-US"/>
        </a:p>
      </dgm:t>
    </dgm:pt>
    <dgm:pt modelId="{946B3F65-E67B-4A0F-854F-2198913BFD9E}" type="pres">
      <dgm:prSet presAssocID="{39935FEE-0192-4BB9-AAFD-805F6221B70B}" presName="Name0" presStyleCnt="0">
        <dgm:presLayoutVars>
          <dgm:chMax val="4"/>
          <dgm:resizeHandles val="exact"/>
        </dgm:presLayoutVars>
      </dgm:prSet>
      <dgm:spPr/>
    </dgm:pt>
    <dgm:pt modelId="{EA2126B0-4311-40A7-9523-E84BFF8F5B2A}" type="pres">
      <dgm:prSet presAssocID="{39935FEE-0192-4BB9-AAFD-805F6221B70B}" presName="ellipse" presStyleLbl="trBgShp" presStyleIdx="0" presStyleCnt="1"/>
      <dgm:spPr/>
    </dgm:pt>
    <dgm:pt modelId="{DE25B34A-D189-4870-8D47-F7EAD7A754D9}" type="pres">
      <dgm:prSet presAssocID="{39935FEE-0192-4BB9-AAFD-805F6221B70B}" presName="arrow1" presStyleLbl="fgShp" presStyleIdx="0" presStyleCnt="1"/>
      <dgm:spPr/>
    </dgm:pt>
    <dgm:pt modelId="{C93CD5E6-CD16-4892-A7BA-AA45CF51251B}" type="pres">
      <dgm:prSet presAssocID="{39935FEE-0192-4BB9-AAFD-805F6221B70B}" presName="rectangle" presStyleLbl="revTx" presStyleIdx="0" presStyleCnt="1">
        <dgm:presLayoutVars>
          <dgm:bulletEnabled val="1"/>
        </dgm:presLayoutVars>
      </dgm:prSet>
      <dgm:spPr/>
    </dgm:pt>
    <dgm:pt modelId="{9E20EA43-F6F9-46CF-8744-D117925C60B5}" type="pres">
      <dgm:prSet presAssocID="{C09E3EE7-1874-42CD-9F7D-B21AEEA671C2}" presName="item1" presStyleLbl="node1" presStyleIdx="0" presStyleCnt="3">
        <dgm:presLayoutVars>
          <dgm:bulletEnabled val="1"/>
        </dgm:presLayoutVars>
      </dgm:prSet>
      <dgm:spPr/>
    </dgm:pt>
    <dgm:pt modelId="{01187446-3A89-47FF-A257-7F853A600FDF}" type="pres">
      <dgm:prSet presAssocID="{960B06C2-B876-4333-8790-6C0D14F4D0C5}" presName="item2" presStyleLbl="node1" presStyleIdx="1" presStyleCnt="3">
        <dgm:presLayoutVars>
          <dgm:bulletEnabled val="1"/>
        </dgm:presLayoutVars>
      </dgm:prSet>
      <dgm:spPr/>
    </dgm:pt>
    <dgm:pt modelId="{DD640E4E-60F2-47B1-B7B8-13FD556BCE9C}" type="pres">
      <dgm:prSet presAssocID="{36EE66DD-6CB9-496A-9F48-D639350BC80A}" presName="item3" presStyleLbl="node1" presStyleIdx="2" presStyleCnt="3">
        <dgm:presLayoutVars>
          <dgm:bulletEnabled val="1"/>
        </dgm:presLayoutVars>
      </dgm:prSet>
      <dgm:spPr/>
    </dgm:pt>
    <dgm:pt modelId="{AE01EB9F-E7FB-4D4F-87B4-FB35AC38AB30}" type="pres">
      <dgm:prSet presAssocID="{39935FEE-0192-4BB9-AAFD-805F6221B70B}" presName="funnel" presStyleLbl="trAlignAcc1" presStyleIdx="0" presStyleCnt="1"/>
      <dgm:spPr/>
    </dgm:pt>
  </dgm:ptLst>
  <dgm:cxnLst>
    <dgm:cxn modelId="{91D87024-7A09-4A2A-ACF7-F51464A3A182}" type="presOf" srcId="{36EE66DD-6CB9-496A-9F48-D639350BC80A}" destId="{C93CD5E6-CD16-4892-A7BA-AA45CF51251B}" srcOrd="0" destOrd="0" presId="urn:microsoft.com/office/officeart/2005/8/layout/funnel1"/>
    <dgm:cxn modelId="{807D433C-F75C-451F-8DA4-9EDB864E57DD}" type="presOf" srcId="{960B06C2-B876-4333-8790-6C0D14F4D0C5}" destId="{9E20EA43-F6F9-46CF-8744-D117925C60B5}" srcOrd="0" destOrd="0" presId="urn:microsoft.com/office/officeart/2005/8/layout/funnel1"/>
    <dgm:cxn modelId="{79F5FB3E-FD01-4D02-8CDD-E0CB05654DC1}" srcId="{39935FEE-0192-4BB9-AAFD-805F6221B70B}" destId="{36EE66DD-6CB9-496A-9F48-D639350BC80A}" srcOrd="3" destOrd="0" parTransId="{604DD96C-FEFF-4BC0-A595-FA9CF42D0C69}" sibTransId="{E80FCACB-E29D-456C-A96A-60F7424D41F7}"/>
    <dgm:cxn modelId="{EAA66772-FD92-4B52-8A5B-03F70FCE4DB9}" type="presOf" srcId="{C09E3EE7-1874-42CD-9F7D-B21AEEA671C2}" destId="{01187446-3A89-47FF-A257-7F853A600FDF}" srcOrd="0" destOrd="0" presId="urn:microsoft.com/office/officeart/2005/8/layout/funnel1"/>
    <dgm:cxn modelId="{4EEB4376-B813-406E-ADBD-F535C935BB7F}" type="presOf" srcId="{39935FEE-0192-4BB9-AAFD-805F6221B70B}" destId="{946B3F65-E67B-4A0F-854F-2198913BFD9E}" srcOrd="0" destOrd="0" presId="urn:microsoft.com/office/officeart/2005/8/layout/funnel1"/>
    <dgm:cxn modelId="{8685AB95-4102-4046-927D-F2DCACD2D684}" type="presOf" srcId="{4837BD1B-2090-446A-8345-C4E2A4E933B1}" destId="{DD640E4E-60F2-47B1-B7B8-13FD556BCE9C}" srcOrd="0" destOrd="0" presId="urn:microsoft.com/office/officeart/2005/8/layout/funnel1"/>
    <dgm:cxn modelId="{3A6B22A6-D797-414A-99A0-C3E7AD54263C}" srcId="{39935FEE-0192-4BB9-AAFD-805F6221B70B}" destId="{960B06C2-B876-4333-8790-6C0D14F4D0C5}" srcOrd="2" destOrd="0" parTransId="{F2871CA5-5BDE-4A47-A8C6-9AC317FF3338}" sibTransId="{470B4E1F-7040-4443-A2FA-C269D1B22C59}"/>
    <dgm:cxn modelId="{00F725C1-418C-4107-AB67-CDA9E1D792F4}" srcId="{39935FEE-0192-4BB9-AAFD-805F6221B70B}" destId="{4837BD1B-2090-446A-8345-C4E2A4E933B1}" srcOrd="0" destOrd="0" parTransId="{E282866B-1B66-40F7-9ED0-31C3E2A9C984}" sibTransId="{BE57B14A-3846-4CE0-8902-94920818022A}"/>
    <dgm:cxn modelId="{BBDFDAE2-BB83-49E0-874E-F08FFAF19B9C}" srcId="{39935FEE-0192-4BB9-AAFD-805F6221B70B}" destId="{C09E3EE7-1874-42CD-9F7D-B21AEEA671C2}" srcOrd="1" destOrd="0" parTransId="{2E258AE0-471F-4CC0-9E79-A17BE9428143}" sibTransId="{44046EF4-B580-497D-AA93-C4D1EA8073BB}"/>
    <dgm:cxn modelId="{DC5EE2DB-8EF9-45E3-A4BE-73F7BD97B301}" type="presParOf" srcId="{946B3F65-E67B-4A0F-854F-2198913BFD9E}" destId="{EA2126B0-4311-40A7-9523-E84BFF8F5B2A}" srcOrd="0" destOrd="0" presId="urn:microsoft.com/office/officeart/2005/8/layout/funnel1"/>
    <dgm:cxn modelId="{79067EFB-0C68-43B0-ABC6-CDC561B01DC2}" type="presParOf" srcId="{946B3F65-E67B-4A0F-854F-2198913BFD9E}" destId="{DE25B34A-D189-4870-8D47-F7EAD7A754D9}" srcOrd="1" destOrd="0" presId="urn:microsoft.com/office/officeart/2005/8/layout/funnel1"/>
    <dgm:cxn modelId="{BE0E935C-07B2-49E6-8AC3-9A7E263062DE}" type="presParOf" srcId="{946B3F65-E67B-4A0F-854F-2198913BFD9E}" destId="{C93CD5E6-CD16-4892-A7BA-AA45CF51251B}" srcOrd="2" destOrd="0" presId="urn:microsoft.com/office/officeart/2005/8/layout/funnel1"/>
    <dgm:cxn modelId="{A5E8AB1A-3FB2-41B3-9818-709B9093976E}" type="presParOf" srcId="{946B3F65-E67B-4A0F-854F-2198913BFD9E}" destId="{9E20EA43-F6F9-46CF-8744-D117925C60B5}" srcOrd="3" destOrd="0" presId="urn:microsoft.com/office/officeart/2005/8/layout/funnel1"/>
    <dgm:cxn modelId="{7134073B-CC12-425F-83F9-AE00D225865A}" type="presParOf" srcId="{946B3F65-E67B-4A0F-854F-2198913BFD9E}" destId="{01187446-3A89-47FF-A257-7F853A600FDF}" srcOrd="4" destOrd="0" presId="urn:microsoft.com/office/officeart/2005/8/layout/funnel1"/>
    <dgm:cxn modelId="{2A61807B-2784-4596-BAC1-87708295B3B0}" type="presParOf" srcId="{946B3F65-E67B-4A0F-854F-2198913BFD9E}" destId="{DD640E4E-60F2-47B1-B7B8-13FD556BCE9C}" srcOrd="5" destOrd="0" presId="urn:microsoft.com/office/officeart/2005/8/layout/funnel1"/>
    <dgm:cxn modelId="{C79ACFF4-1FF3-414A-9C2E-4E5B6BAB0E75}" type="presParOf" srcId="{946B3F65-E67B-4A0F-854F-2198913BFD9E}" destId="{AE01EB9F-E7FB-4D4F-87B4-FB35AC38AB3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126B0-4311-40A7-9523-E84BFF8F5B2A}">
      <dsp:nvSpPr>
        <dsp:cNvPr id="0" name=""/>
        <dsp:cNvSpPr/>
      </dsp:nvSpPr>
      <dsp:spPr>
        <a:xfrm>
          <a:off x="1670460" y="228342"/>
          <a:ext cx="4531727" cy="157380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5B34A-D189-4870-8D47-F7EAD7A754D9}">
      <dsp:nvSpPr>
        <dsp:cNvPr id="0" name=""/>
        <dsp:cNvSpPr/>
      </dsp:nvSpPr>
      <dsp:spPr>
        <a:xfrm>
          <a:off x="3504229" y="4082067"/>
          <a:ext cx="878241" cy="56207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CD5E6-CD16-4892-A7BA-AA45CF51251B}">
      <dsp:nvSpPr>
        <dsp:cNvPr id="0" name=""/>
        <dsp:cNvSpPr/>
      </dsp:nvSpPr>
      <dsp:spPr>
        <a:xfrm>
          <a:off x="1835569" y="4531727"/>
          <a:ext cx="4215560" cy="10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Outcome Measure</a:t>
          </a:r>
        </a:p>
      </dsp:txBody>
      <dsp:txXfrm>
        <a:off x="1835569" y="4531727"/>
        <a:ext cx="4215560" cy="1053890"/>
      </dsp:txXfrm>
    </dsp:sp>
    <dsp:sp modelId="{9E20EA43-F6F9-46CF-8744-D117925C60B5}">
      <dsp:nvSpPr>
        <dsp:cNvPr id="0" name=""/>
        <dsp:cNvSpPr/>
      </dsp:nvSpPr>
      <dsp:spPr>
        <a:xfrm>
          <a:off x="3318041" y="1923700"/>
          <a:ext cx="1580835" cy="1580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Process Measure</a:t>
          </a:r>
        </a:p>
      </dsp:txBody>
      <dsp:txXfrm>
        <a:off x="3549549" y="2155208"/>
        <a:ext cx="1117819" cy="1117819"/>
      </dsp:txXfrm>
    </dsp:sp>
    <dsp:sp modelId="{01187446-3A89-47FF-A257-7F853A600FDF}">
      <dsp:nvSpPr>
        <dsp:cNvPr id="0" name=""/>
        <dsp:cNvSpPr/>
      </dsp:nvSpPr>
      <dsp:spPr>
        <a:xfrm>
          <a:off x="2186866" y="737723"/>
          <a:ext cx="1580835" cy="1580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Process Measure</a:t>
          </a:r>
        </a:p>
      </dsp:txBody>
      <dsp:txXfrm>
        <a:off x="2418374" y="969231"/>
        <a:ext cx="1117819" cy="1117819"/>
      </dsp:txXfrm>
    </dsp:sp>
    <dsp:sp modelId="{DD640E4E-60F2-47B1-B7B8-13FD556BCE9C}">
      <dsp:nvSpPr>
        <dsp:cNvPr id="0" name=""/>
        <dsp:cNvSpPr/>
      </dsp:nvSpPr>
      <dsp:spPr>
        <a:xfrm>
          <a:off x="3802831" y="355512"/>
          <a:ext cx="1580835" cy="1580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Process Measure</a:t>
          </a:r>
        </a:p>
      </dsp:txBody>
      <dsp:txXfrm>
        <a:off x="4034339" y="587020"/>
        <a:ext cx="1117819" cy="1117819"/>
      </dsp:txXfrm>
    </dsp:sp>
    <dsp:sp modelId="{AE01EB9F-E7FB-4D4F-87B4-FB35AC38AB30}">
      <dsp:nvSpPr>
        <dsp:cNvPr id="0" name=""/>
        <dsp:cNvSpPr/>
      </dsp:nvSpPr>
      <dsp:spPr>
        <a:xfrm>
          <a:off x="1484273" y="35129"/>
          <a:ext cx="4918153" cy="393452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126B0-4311-40A7-9523-E84BFF8F5B2A}">
      <dsp:nvSpPr>
        <dsp:cNvPr id="0" name=""/>
        <dsp:cNvSpPr/>
      </dsp:nvSpPr>
      <dsp:spPr>
        <a:xfrm>
          <a:off x="1670460" y="228342"/>
          <a:ext cx="4531727" cy="157380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5B34A-D189-4870-8D47-F7EAD7A754D9}">
      <dsp:nvSpPr>
        <dsp:cNvPr id="0" name=""/>
        <dsp:cNvSpPr/>
      </dsp:nvSpPr>
      <dsp:spPr>
        <a:xfrm>
          <a:off x="3504229" y="4082067"/>
          <a:ext cx="878241" cy="56207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CD5E6-CD16-4892-A7BA-AA45CF51251B}">
      <dsp:nvSpPr>
        <dsp:cNvPr id="0" name=""/>
        <dsp:cNvSpPr/>
      </dsp:nvSpPr>
      <dsp:spPr>
        <a:xfrm>
          <a:off x="1835569" y="4531727"/>
          <a:ext cx="4215560" cy="10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Decrease Late Arrival to Work</a:t>
          </a:r>
        </a:p>
      </dsp:txBody>
      <dsp:txXfrm>
        <a:off x="1835569" y="4531727"/>
        <a:ext cx="4215560" cy="1053890"/>
      </dsp:txXfrm>
    </dsp:sp>
    <dsp:sp modelId="{9E20EA43-F6F9-46CF-8744-D117925C60B5}">
      <dsp:nvSpPr>
        <dsp:cNvPr id="0" name=""/>
        <dsp:cNvSpPr/>
      </dsp:nvSpPr>
      <dsp:spPr>
        <a:xfrm>
          <a:off x="3318041" y="1923700"/>
          <a:ext cx="1580835" cy="1580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Average daily drive time</a:t>
          </a:r>
        </a:p>
      </dsp:txBody>
      <dsp:txXfrm>
        <a:off x="3549549" y="2155208"/>
        <a:ext cx="1117819" cy="1117819"/>
      </dsp:txXfrm>
    </dsp:sp>
    <dsp:sp modelId="{01187446-3A89-47FF-A257-7F853A600FDF}">
      <dsp:nvSpPr>
        <dsp:cNvPr id="0" name=""/>
        <dsp:cNvSpPr/>
      </dsp:nvSpPr>
      <dsp:spPr>
        <a:xfrm>
          <a:off x="2186866" y="737723"/>
          <a:ext cx="1580835" cy="1580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Number of days left house by 8am</a:t>
          </a:r>
        </a:p>
      </dsp:txBody>
      <dsp:txXfrm>
        <a:off x="2418374" y="969231"/>
        <a:ext cx="1117819" cy="1117819"/>
      </dsp:txXfrm>
    </dsp:sp>
    <dsp:sp modelId="{DD640E4E-60F2-47B1-B7B8-13FD556BCE9C}">
      <dsp:nvSpPr>
        <dsp:cNvPr id="0" name=""/>
        <dsp:cNvSpPr/>
      </dsp:nvSpPr>
      <dsp:spPr>
        <a:xfrm>
          <a:off x="3802831" y="355512"/>
          <a:ext cx="1580835" cy="1580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Average Starbucks wait time</a:t>
          </a:r>
        </a:p>
      </dsp:txBody>
      <dsp:txXfrm>
        <a:off x="4034339" y="587020"/>
        <a:ext cx="1117819" cy="1117819"/>
      </dsp:txXfrm>
    </dsp:sp>
    <dsp:sp modelId="{AE01EB9F-E7FB-4D4F-87B4-FB35AC38AB30}">
      <dsp:nvSpPr>
        <dsp:cNvPr id="0" name=""/>
        <dsp:cNvSpPr/>
      </dsp:nvSpPr>
      <dsp:spPr>
        <a:xfrm>
          <a:off x="1484273" y="35129"/>
          <a:ext cx="4918153" cy="393452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20BD64-04EE-4160-A816-6B488CF5AE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27A9-90EA-4CC3-9715-79A61F2ED1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5AB002DD-9935-4193-B5D0-B89D820E741F}" type="datetimeFigureOut">
              <a:rPr lang="en-US"/>
              <a:pPr>
                <a:defRPr/>
              </a:pPr>
              <a:t>10/26/21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650D6C-DB97-47D2-AD8A-126B27BEC6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B8FB8C-30B0-49D8-AF72-8E0A1F977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51F18-A07A-4389-8D28-E8CB516487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C9103-96FF-44F6-8548-A164230E9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D71D0-C9EB-485D-88D0-B729C561DA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9EFAB48-DB48-43C2-8DC7-F74770019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2BD9487-2C12-45BB-83BE-EC814CC4D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Workshop 3: Measurement and PDSAs</a:t>
            </a:r>
          </a:p>
          <a:p>
            <a:pPr lvl="1"/>
            <a:r>
              <a:rPr lang="en-US" altLang="en-US"/>
              <a:t>Family of Measures</a:t>
            </a:r>
          </a:p>
          <a:p>
            <a:pPr lvl="1"/>
            <a:r>
              <a:rPr lang="en-US" altLang="en-US"/>
              <a:t>Measurement of bananas for operational definitions</a:t>
            </a:r>
          </a:p>
          <a:p>
            <a:pPr lvl="1"/>
            <a:r>
              <a:rPr lang="en-US" altLang="en-US"/>
              <a:t>http://www.ihi.org/education/IHIOpenSchool/resources/Pages/AudioandVideo/QI-Games-How-Do-You-Measure-the-Banana.aspx</a:t>
            </a:r>
          </a:p>
          <a:p>
            <a:pPr lvl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D250A53-5B9F-47C8-AF0F-762A109E7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867445-F13B-429E-B6E6-BFFC6BD989A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E60C621-C3E4-41D5-9329-601C0287B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B0F1CEA-79C2-43A9-83CE-E381E7813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Education and reminders alone to not tend to lead to meaningful change. Unlikely to meet your goal with these alone. Things get better for a bit and then they get ignored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4D68E83-873F-43CD-9581-1568B3B40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2C9C33-AF62-456C-9141-CF7AE381FFF7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F7A4F51-E847-4412-8FE0-FA618E461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7B72C42-F2DE-4F2B-8B71-06AC95E6E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r>
              <a:rPr lang="en-US" altLang="en-US"/>
              <a:t>Plan</a:t>
            </a:r>
          </a:p>
          <a:p>
            <a:pPr eaLnBrk="1" fontAlgn="t" hangingPunct="1"/>
            <a:r>
              <a:rPr lang="en-US" altLang="en-US"/>
              <a:t>Objectives, questions and predictions</a:t>
            </a:r>
          </a:p>
          <a:p>
            <a:pPr eaLnBrk="1" fontAlgn="t" hangingPunct="1"/>
            <a:r>
              <a:rPr lang="en-US" altLang="en-US"/>
              <a:t>Plan to carry out the cycle(who, what, where and when ), plan for data collection   </a:t>
            </a:r>
          </a:p>
          <a:p>
            <a:pPr eaLnBrk="1" fontAlgn="t" hangingPunct="1"/>
            <a:r>
              <a:rPr lang="en-US" altLang="en-US"/>
              <a:t>Do</a:t>
            </a:r>
          </a:p>
          <a:p>
            <a:pPr eaLnBrk="1" hangingPunct="1"/>
            <a:r>
              <a:rPr lang="en-US" altLang="en-US"/>
              <a:t>Carry out the plan , document problems and unexpected observations, begin data analysis</a:t>
            </a:r>
          </a:p>
          <a:p>
            <a:pPr eaLnBrk="1" fontAlgn="t" hangingPunct="1"/>
            <a:r>
              <a:rPr lang="en-US" altLang="en-US"/>
              <a:t>Study</a:t>
            </a:r>
          </a:p>
          <a:p>
            <a:pPr eaLnBrk="1" fontAlgn="t" hangingPunct="1"/>
            <a:r>
              <a:rPr lang="en-US" altLang="en-US"/>
              <a:t>Complete the analysis, compare data to predictions, summarize learning lessons </a:t>
            </a:r>
          </a:p>
          <a:p>
            <a:pPr eaLnBrk="1" fontAlgn="t" hangingPunct="1"/>
            <a:r>
              <a:rPr lang="en-US" altLang="en-US"/>
              <a:t>Act</a:t>
            </a:r>
          </a:p>
          <a:p>
            <a:pPr eaLnBrk="1" fontAlgn="t" hangingPunct="1"/>
            <a:r>
              <a:rPr lang="en-US" altLang="en-US"/>
              <a:t>What changes are to be made?</a:t>
            </a:r>
          </a:p>
          <a:p>
            <a:pPr eaLnBrk="1" fontAlgn="t" hangingPunct="1"/>
            <a:r>
              <a:rPr lang="en-US" altLang="en-US"/>
              <a:t>Next cycle </a:t>
            </a:r>
          </a:p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D4874AA-440D-409F-A383-B90658F14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CB1FE8-C395-4A9F-85F8-A181DCB56881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4B05679-A7FD-41A9-BB6C-77C0C4299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9D01F73-E34D-4E63-A463-24A1D5E8D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Recap of the QI tools available on UB Learns</a:t>
            </a:r>
          </a:p>
          <a:p>
            <a:r>
              <a:rPr lang="en-US" altLang="en-US"/>
              <a:t>Regina and Zac have access on UB Box “QI Toolkit”</a:t>
            </a:r>
          </a:p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2B23B30-4E37-4989-B4EA-88B970569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1213" indent="-309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7775" indent="-247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47838" indent="-247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47900" indent="-247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05100" indent="-2476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62300" indent="-2476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9500" indent="-2476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76700" indent="-2476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2068AD-A705-4055-988D-7C03260D3BB0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816A6C1-EAB7-4789-B85F-1355417E5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6073707-CC15-42AA-BDBA-81E749799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6B1F73E-D293-4697-8988-E449CE543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34549D-FF30-47D4-B743-4E6948509F91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AF92880-F988-4F00-8602-77B2E6DE6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C1663F2-EF2E-4B95-98C3-5D461D0D7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Adapted from IHI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17DBE1D-5ED4-4F38-B592-D4959ECC6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F4D541-8C9A-459E-826F-DE7A7EF183AD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0953118-A516-445C-85B2-3C479F953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85CE0F0-C52D-43D0-BCC4-47637F57B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This is to remind residents to utilize Part 2 of Project Charter in the QI toolkit (on UB Learns) </a:t>
            </a:r>
          </a:p>
          <a:p>
            <a:r>
              <a:rPr lang="en-US" altLang="en-US"/>
              <a:t>to facilitate the development of their SMART aim and measures.</a:t>
            </a:r>
          </a:p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1BAF092-47BB-4785-A636-EE8077C77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2F830C-1D29-46F0-8F02-964B2FA1F59C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54A2B58-F196-4B6B-BB84-870190A05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915147A-0FCD-4B05-B8FF-9B387C908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 just won’t improve without a clear and firm intention to do so. We need an aim.</a:t>
            </a:r>
          </a:p>
          <a:p>
            <a:r>
              <a:rPr lang="en-US" altLang="en-US"/>
              <a:t>Should be succinct and not contain extraneous background information or side issues</a:t>
            </a:r>
          </a:p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851F989-8B4E-40F7-A225-A2C33BD36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CE20A4-CA8D-422F-89AB-1A016A481019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7FE709A-A111-4E7C-BA4D-3F78199CC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28962897-E680-4C35-BCC9-9DF3573BA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This is where we are in the “life cycle of an improvement project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We are in the 1</a:t>
            </a:r>
            <a:r>
              <a:rPr lang="en-US" altLang="en-US" baseline="30000"/>
              <a:t>st</a:t>
            </a:r>
            <a:r>
              <a:rPr lang="en-US" altLang="en-US"/>
              <a:t> phase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FB45CE2-9470-49D7-91D0-73E5C5F0D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FF3149-24CA-44F1-9C76-AD1CB0DDDDAD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9DCFA1C-1D7B-4747-939F-EAD855939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04628D-4ADE-473B-8AF2-B8B844C3E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9 Major Categories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97E725F-5F35-4A4A-97F6-250762B87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D40B7A-4CCB-4670-94DD-51AB598FAEB6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B908DE0C-E194-4469-8FE7-D9DBFD322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0DA19C0-E554-4EF3-8808-EA8DF8771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 Six Sigma technique- focus on quick wins and major projects</a:t>
            </a:r>
          </a:p>
          <a:p>
            <a:r>
              <a:rPr lang="en-US" altLang="en-US"/>
              <a:t>To use the model, follow these four steps:</a:t>
            </a:r>
          </a:p>
          <a:p>
            <a:r>
              <a:rPr lang="en-US" altLang="en-US"/>
              <a:t>Make a complete list of all of your tasks.</a:t>
            </a:r>
          </a:p>
          <a:p>
            <a:r>
              <a:rPr lang="en-US" altLang="en-US"/>
              <a:t>Score your tasks for effort and impact. You can use any scale you like to do this, but a simple 1-10 scale works well, where one is very low, and ten is very high.</a:t>
            </a:r>
          </a:p>
          <a:p>
            <a:r>
              <a:rPr lang="en-US" altLang="en-US"/>
              <a:t>Place each activity in the matrix according to its effort and impact scores.</a:t>
            </a:r>
          </a:p>
          <a:p>
            <a:r>
              <a:rPr lang="en-US" altLang="en-US"/>
              <a:t>Prioritize your activities:</a:t>
            </a:r>
          </a:p>
          <a:p>
            <a:pPr lvl="1"/>
            <a:r>
              <a:rPr lang="en-US" altLang="en-US" b="1"/>
              <a:t>Give quick wins the highest priority.</a:t>
            </a:r>
          </a:p>
          <a:p>
            <a:pPr lvl="1"/>
            <a:r>
              <a:rPr lang="en-US" altLang="en-US" b="1"/>
              <a:t>Spend the remaining time on your major projects. You should spend the majority of your time on these tasks.</a:t>
            </a:r>
          </a:p>
          <a:p>
            <a:pPr lvl="1"/>
            <a:r>
              <a:rPr lang="en-US" altLang="en-US" b="1"/>
              <a:t>If you have any remaining time, do your fill-in activities. Otherwise, delegate or drop these tasks.</a:t>
            </a:r>
          </a:p>
          <a:p>
            <a:pPr lvl="1"/>
            <a:r>
              <a:rPr lang="en-US" altLang="en-US" b="1"/>
              <a:t>Eliminate thankless tasks. Spend absolutely zero time performing these tasks.</a:t>
            </a:r>
          </a:p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30D06E7-999A-42C3-9CE7-646345CD1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1E6FDA-2D3F-4274-852C-37945874AF07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127E424-3FFE-4DA5-BF1D-516890A31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AE909F1F-76A0-4E3C-9F9C-AB2477BD0E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965825"/>
            <a:ext cx="2286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8FA5FE55-FF12-4E59-B30E-2D3CA4131D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6057900"/>
            <a:ext cx="2743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3776" y="3976964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26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099458"/>
            <a:ext cx="78867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14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601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1176338"/>
            <a:ext cx="3725636" cy="45608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89714" y="1176337"/>
            <a:ext cx="3725636" cy="45608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87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4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" y="1499616"/>
            <a:ext cx="78867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196" y="2185416"/>
            <a:ext cx="3375279" cy="394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7650" y="2185416"/>
            <a:ext cx="3374136" cy="39502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57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823924" y="1079500"/>
            <a:ext cx="5320076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" y="1499616"/>
            <a:ext cx="3186684" cy="59093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" y="2185417"/>
            <a:ext cx="3186684" cy="3968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26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003661BF-A611-4B2E-997A-30F119825F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196850"/>
            <a:ext cx="9144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>
            <a:extLst>
              <a:ext uri="{FF2B5EF4-FFF2-40B4-BE49-F238E27FC236}">
                <a16:creationId xmlns:a16="http://schemas.microsoft.com/office/drawing/2014/main" id="{6FD6ED2D-97F1-4929-AD2C-69BB917D36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3"/>
          <a:stretch>
            <a:fillRect/>
          </a:stretch>
        </p:blipFill>
        <p:spPr bwMode="auto">
          <a:xfrm>
            <a:off x="0" y="59134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5">
            <a:extLst>
              <a:ext uri="{FF2B5EF4-FFF2-40B4-BE49-F238E27FC236}">
                <a16:creationId xmlns:a16="http://schemas.microsoft.com/office/drawing/2014/main" id="{6214AC3F-C2BE-41A5-9BCD-CC662E98BD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6219825"/>
            <a:ext cx="35115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8358E02F-152A-4A70-93E3-18C916D05BE3}"/>
              </a:ext>
            </a:extLst>
          </p:cNvPr>
          <p:cNvSpPr txBox="1">
            <a:spLocks/>
          </p:cNvSpPr>
          <p:nvPr userDrawn="1"/>
        </p:nvSpPr>
        <p:spPr>
          <a:xfrm>
            <a:off x="8285163" y="6221413"/>
            <a:ext cx="542925" cy="534987"/>
          </a:xfrm>
          <a:prstGeom prst="rect">
            <a:avLst/>
          </a:prstGeom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C1E74558-35D7-44C6-BA20-71063A234F1C}" type="slidenum"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16950022-4B9E-464D-92A0-D42F425C534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19825"/>
            <a:ext cx="2546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7" r:id="rId2"/>
    <p:sldLayoutId id="2147483908" r:id="rId3"/>
    <p:sldLayoutId id="2147483909" r:id="rId4"/>
    <p:sldLayoutId id="2147483910" r:id="rId5"/>
    <p:sldLayoutId id="214748391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i.org/education/IHIOpenSchool/resources/Pages/AudioandVideo/QI-Games-How-Do-You-Measure-the-Banana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i.org/education/IHIOpenSchool/resources/Pages/AudioandVideo/QI-Games-Learn-How-to-Use-PDSA-Cycles-by-Spinning-Coins.asp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rzobel@buffalo.edu" TargetMode="External"/><Relationship Id="rId2" Type="http://schemas.openxmlformats.org/officeDocument/2006/relationships/hyperlink" Target="mailto:econway@buffalo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1">
            <a:extLst>
              <a:ext uri="{FF2B5EF4-FFF2-40B4-BE49-F238E27FC236}">
                <a16:creationId xmlns:a16="http://schemas.microsoft.com/office/drawing/2014/main" id="{9986D57F-9752-4403-8622-74D200820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314325" y="3895725"/>
            <a:ext cx="4978400" cy="1785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i="1"/>
              <a:t>UB IM Training Program</a:t>
            </a:r>
          </a:p>
          <a:p>
            <a:pPr algn="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latin typeface="Arial"/>
                <a:cs typeface="Arial"/>
              </a:rPr>
              <a:t>Regina </a:t>
            </a:r>
            <a:r>
              <a:rPr lang="en-US" altLang="en-US" err="1">
                <a:latin typeface="Arial"/>
                <a:cs typeface="Arial"/>
              </a:rPr>
              <a:t>Makdissi</a:t>
            </a:r>
            <a:r>
              <a:rPr lang="en-US" altLang="en-US">
                <a:latin typeface="Arial"/>
                <a:cs typeface="Arial"/>
              </a:rPr>
              <a:t>, MD FACP SFHM </a:t>
            </a:r>
            <a:endParaRPr lang="en-US" altLang="en-US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/>
              <a:t>Erin Conway, MD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/>
              <a:t>Associate Program Director for QI and Patient Safety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93B9B-5124-4578-8082-29C35E1CA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1490663"/>
            <a:ext cx="4978400" cy="238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Quality Improvement workshop #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A1897EC-0BD4-460B-90D2-65A388571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354013"/>
            <a:ext cx="7886700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Measurement for Research vs Improvement</a:t>
            </a:r>
          </a:p>
        </p:txBody>
      </p:sp>
      <p:pic>
        <p:nvPicPr>
          <p:cNvPr id="20483" name="Content Placeholder 9">
            <a:extLst>
              <a:ext uri="{FF2B5EF4-FFF2-40B4-BE49-F238E27FC236}">
                <a16:creationId xmlns:a16="http://schemas.microsoft.com/office/drawing/2014/main" id="{0536DBAC-3B82-46CB-83F6-B62C75AB18F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081088"/>
            <a:ext cx="5705475" cy="413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AB983BF-7965-4D9B-A659-CE5F89788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Develop a Measurement Plan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F3034B4-466A-4E33-BBA9-F6918F08A0AE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QI team should agree on the following for each measure:</a:t>
            </a:r>
          </a:p>
          <a:p>
            <a:pPr lvl="1"/>
            <a:r>
              <a:rPr lang="en-US" altLang="en-US"/>
              <a:t>Name of measure</a:t>
            </a:r>
          </a:p>
          <a:p>
            <a:pPr lvl="1"/>
            <a:r>
              <a:rPr lang="en-US" altLang="en-US"/>
              <a:t>Type of measure</a:t>
            </a:r>
          </a:p>
          <a:p>
            <a:pPr lvl="1"/>
            <a:r>
              <a:rPr lang="en-US" altLang="en-US"/>
              <a:t>Why is the measure needed? </a:t>
            </a:r>
          </a:p>
          <a:p>
            <a:pPr lvl="1"/>
            <a:r>
              <a:rPr lang="en-US" altLang="en-US"/>
              <a:t>What will be measured? </a:t>
            </a:r>
          </a:p>
          <a:p>
            <a:pPr lvl="1"/>
            <a:r>
              <a:rPr lang="en-US" altLang="en-US"/>
              <a:t>How often will data be collected?</a:t>
            </a:r>
          </a:p>
          <a:p>
            <a:pPr lvl="1"/>
            <a:r>
              <a:rPr lang="en-US" altLang="en-US"/>
              <a:t>Who will measure it?</a:t>
            </a:r>
          </a:p>
          <a:p>
            <a:pPr lvl="1"/>
            <a:r>
              <a:rPr lang="en-US" altLang="en-US"/>
              <a:t>How will results be tracked?</a:t>
            </a:r>
          </a:p>
          <a:p>
            <a:pPr lvl="1"/>
            <a:r>
              <a:rPr lang="en-US" altLang="en-US"/>
              <a:t>How will results be communicated to stakeholders?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5902FF9-2140-443D-A886-FEE6B1941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Measurement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FA1E-96FC-4A60-9E12-8DC9882AB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955675"/>
            <a:ext cx="7886700" cy="4648200"/>
          </a:xfrm>
        </p:spPr>
        <p:txBody>
          <a:bodyPr/>
          <a:lstStyle/>
          <a:p>
            <a:pPr>
              <a:defRPr/>
            </a:pPr>
            <a:r>
              <a:rPr lang="en-US"/>
              <a:t>Develop measures from data that is already being collected</a:t>
            </a:r>
          </a:p>
          <a:p>
            <a:pPr lvl="1">
              <a:defRPr/>
            </a:pPr>
            <a:r>
              <a:rPr lang="en-US"/>
              <a:t>Use sources that are easily accessible</a:t>
            </a:r>
          </a:p>
          <a:p>
            <a:pPr lvl="1">
              <a:defRPr/>
            </a:pPr>
            <a:r>
              <a:rPr lang="en-US"/>
              <a:t>If you cannot pull data from an established source, collect data in real time by incorporating it into a current work activity </a:t>
            </a:r>
          </a:p>
          <a:p>
            <a:pPr lvl="2">
              <a:defRPr/>
            </a:pPr>
            <a:r>
              <a:rPr lang="en-US" sz="1700"/>
              <a:t>For example, if an office is already collecting patient information in a flowsheet, add the relevant item into that flowsheet</a:t>
            </a:r>
          </a:p>
          <a:p>
            <a:pPr>
              <a:defRPr/>
            </a:pPr>
            <a:r>
              <a:rPr lang="en-US"/>
              <a:t>Provide operational definitions</a:t>
            </a:r>
          </a:p>
          <a:p>
            <a:pPr lvl="1">
              <a:defRPr/>
            </a:pPr>
            <a:r>
              <a:rPr lang="en-US"/>
              <a:t>Specify unambiguously how to derive each measure</a:t>
            </a:r>
          </a:p>
          <a:p>
            <a:pPr lvl="1">
              <a:defRPr/>
            </a:pPr>
            <a:r>
              <a:rPr lang="en-US"/>
              <a:t>Makes it easy for any to duplicate or immediate know how and what you are measuring</a:t>
            </a:r>
          </a:p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Aim to collect data on 5-7 measures, but no more than 10 measures</a:t>
            </a:r>
          </a:p>
          <a:p>
            <a:pPr lvl="1"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Adding too many measures can become cumbersome and shift the focus from improvement to measurement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1CDAA018-74B0-42C8-99DA-C97E8C16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5495925"/>
            <a:ext cx="31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B355D0B-EBFE-4A6D-AB1E-906FEAA93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Small Group Activity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57B7F1E-6336-43EA-99F8-12CD6B64A1C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/>
                <a:cs typeface="Arial"/>
                <a:hlinkClick r:id="rId2"/>
              </a:rPr>
              <a:t>http://www.ihi.org/education/IHIOpenSchool/resources/Pages/</a:t>
            </a:r>
            <a:r>
              <a:rPr lang="en-US" altLang="en-US">
                <a:hlinkClick r:id="rId2"/>
              </a:rPr>
              <a:t>AudioandVideo</a:t>
            </a:r>
            <a:r>
              <a:rPr lang="en-US" altLang="en-US">
                <a:latin typeface="Arial"/>
                <a:cs typeface="Arial"/>
                <a:hlinkClick r:id="rId2"/>
              </a:rPr>
              <a:t>/QI-Games-How-Do-You-Measure-the-Banana.aspx</a:t>
            </a:r>
            <a:endParaRPr lang="en-US" altLang="en-US">
              <a:latin typeface="Arial"/>
              <a:cs typeface="Arial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74619FD-3FFB-4F2F-93E3-335813C9D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427038"/>
            <a:ext cx="8440738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QI Toolkit: Project Charter Part 2</a:t>
            </a:r>
          </a:p>
        </p:txBody>
      </p:sp>
      <p:grpSp>
        <p:nvGrpSpPr>
          <p:cNvPr id="26627" name="Group 5">
            <a:extLst>
              <a:ext uri="{FF2B5EF4-FFF2-40B4-BE49-F238E27FC236}">
                <a16:creationId xmlns:a16="http://schemas.microsoft.com/office/drawing/2014/main" id="{2C8185C7-B647-40AE-8D33-9F0D1C1276D5}"/>
              </a:ext>
            </a:extLst>
          </p:cNvPr>
          <p:cNvGrpSpPr>
            <a:grpSpLocks/>
          </p:cNvGrpSpPr>
          <p:nvPr/>
        </p:nvGrpSpPr>
        <p:grpSpPr bwMode="auto">
          <a:xfrm>
            <a:off x="4634" y="1031891"/>
            <a:ext cx="7710882" cy="5824362"/>
            <a:chOff x="1984977" y="933121"/>
            <a:chExt cx="4432300" cy="5054600"/>
          </a:xfrm>
        </p:grpSpPr>
        <p:pic>
          <p:nvPicPr>
            <p:cNvPr id="26628" name="Picture 5">
              <a:extLst>
                <a:ext uri="{FF2B5EF4-FFF2-40B4-BE49-F238E27FC236}">
                  <a16:creationId xmlns:a16="http://schemas.microsoft.com/office/drawing/2014/main" id="{257581F8-566C-4E53-8597-1623111BE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977" y="933121"/>
              <a:ext cx="4432300" cy="380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6">
              <a:extLst>
                <a:ext uri="{FF2B5EF4-FFF2-40B4-BE49-F238E27FC236}">
                  <a16:creationId xmlns:a16="http://schemas.microsoft.com/office/drawing/2014/main" id="{B54D7A6F-9350-4E47-93DC-23A3A1B08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30"/>
            <a:stretch>
              <a:fillRect/>
            </a:stretch>
          </p:blipFill>
          <p:spPr bwMode="auto">
            <a:xfrm>
              <a:off x="1984977" y="4768521"/>
              <a:ext cx="44323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>
            <a:extLst>
              <a:ext uri="{FF2B5EF4-FFF2-40B4-BE49-F238E27FC236}">
                <a16:creationId xmlns:a16="http://schemas.microsoft.com/office/drawing/2014/main" id="{CB8597E8-D709-4B0C-9831-628FEF398AD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93713" y="3976688"/>
            <a:ext cx="4978400" cy="165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Every AIM should be SMART ;)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7B4A1-0785-487A-A86D-8509D4B7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1490663"/>
            <a:ext cx="4978400" cy="2386012"/>
          </a:xfrm>
        </p:spPr>
        <p:txBody>
          <a:bodyPr/>
          <a:lstStyle/>
          <a:p>
            <a:pPr>
              <a:defRPr/>
            </a:pPr>
            <a:r>
              <a:rPr lang="en-US"/>
              <a:t>SMART AIM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>
            <a:extLst>
              <a:ext uri="{FF2B5EF4-FFF2-40B4-BE49-F238E27FC236}">
                <a16:creationId xmlns:a16="http://schemas.microsoft.com/office/drawing/2014/main" id="{5D491BAC-A33C-4FC2-904D-1A6DA38E3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6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AIM Statement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467E0-9ED2-40DB-ABB3-917633504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176338"/>
            <a:ext cx="4130675" cy="4560887"/>
          </a:xfrm>
        </p:spPr>
        <p:txBody>
          <a:bodyPr/>
          <a:lstStyle/>
          <a:p>
            <a:pPr>
              <a:defRPr/>
            </a:pPr>
            <a:r>
              <a:rPr lang="en-US"/>
              <a:t>The answer to the first question in the MFI</a:t>
            </a:r>
          </a:p>
          <a:p>
            <a:pPr>
              <a:defRPr/>
            </a:pPr>
            <a:r>
              <a:rPr lang="en-US"/>
              <a:t>A good aim is specific, measurable, and addresses these questions:</a:t>
            </a:r>
          </a:p>
          <a:p>
            <a:pPr lvl="1">
              <a:defRPr/>
            </a:pPr>
            <a:r>
              <a:rPr lang="en-US" i="1"/>
              <a:t>How good?</a:t>
            </a:r>
          </a:p>
          <a:p>
            <a:pPr lvl="1">
              <a:defRPr/>
            </a:pPr>
            <a:r>
              <a:rPr lang="en-US" i="1"/>
              <a:t>By when?</a:t>
            </a:r>
          </a:p>
          <a:p>
            <a:pPr lvl="1">
              <a:defRPr/>
            </a:pPr>
            <a:r>
              <a:rPr lang="en-US" i="1"/>
              <a:t>For whom (or what system)?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i="1"/>
          </a:p>
          <a:p>
            <a:pPr>
              <a:defRPr/>
            </a:pPr>
            <a:endParaRPr lang="en-US"/>
          </a:p>
        </p:txBody>
      </p:sp>
      <p:pic>
        <p:nvPicPr>
          <p:cNvPr id="29700" name="Picture 4" descr="http://app.ihi.org/LMS/Content/8129f750-1e6a-4830-a953-73acae8d064a/Upload/MFI_wide.jpg">
            <a:extLst>
              <a:ext uri="{FF2B5EF4-FFF2-40B4-BE49-F238E27FC236}">
                <a16:creationId xmlns:a16="http://schemas.microsoft.com/office/drawing/2014/main" id="{5442691C-0AC4-4ABA-ABCB-ECA9B760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935038"/>
            <a:ext cx="37560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7496D0-9C06-4CD7-B128-95B25CE7BE43}"/>
              </a:ext>
            </a:extLst>
          </p:cNvPr>
          <p:cNvSpPr/>
          <p:nvPr/>
        </p:nvSpPr>
        <p:spPr>
          <a:xfrm rot="806968">
            <a:off x="4541838" y="1192213"/>
            <a:ext cx="917575" cy="560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2" name="Picture 5">
            <a:extLst>
              <a:ext uri="{FF2B5EF4-FFF2-40B4-BE49-F238E27FC236}">
                <a16:creationId xmlns:a16="http://schemas.microsoft.com/office/drawing/2014/main" id="{F52DE46C-89D3-4BE8-ACEC-67835E41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4903788"/>
            <a:ext cx="31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4">
            <a:extLst>
              <a:ext uri="{FF2B5EF4-FFF2-40B4-BE49-F238E27FC236}">
                <a16:creationId xmlns:a16="http://schemas.microsoft.com/office/drawing/2014/main" id="{4549682B-F164-4653-B59A-D62FA7A0C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5357813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Langley GL, </a:t>
            </a:r>
            <a:r>
              <a:rPr lang="en-US" altLang="en-US" i="1"/>
              <a:t>et al</a:t>
            </a:r>
            <a:r>
              <a:rPr lang="en-US" altLang="en-US"/>
              <a:t>. </a:t>
            </a:r>
            <a:r>
              <a:rPr lang="en-US" altLang="en-US" i="1"/>
              <a:t>The Improvement Guide: A Practical Approach to Enhancing Organizational </a:t>
            </a:r>
          </a:p>
          <a:p>
            <a:r>
              <a:rPr lang="en-US" altLang="en-US" i="1"/>
              <a:t>Performance</a:t>
            </a:r>
            <a:r>
              <a:rPr lang="en-US" altLang="en-US"/>
              <a:t>. 2nd ed. San Francisco, California: Jossey-Bass Publishers;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>
            <a:extLst>
              <a:ext uri="{FF2B5EF4-FFF2-40B4-BE49-F238E27FC236}">
                <a16:creationId xmlns:a16="http://schemas.microsoft.com/office/drawing/2014/main" id="{AC5BB1A4-9625-4682-A438-03AB3BE2D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AIM Statements</a:t>
            </a:r>
          </a:p>
        </p:txBody>
      </p:sp>
      <p:sp>
        <p:nvSpPr>
          <p:cNvPr id="31747" name="Content Placeholder 5">
            <a:extLst>
              <a:ext uri="{FF2B5EF4-FFF2-40B4-BE49-F238E27FC236}">
                <a16:creationId xmlns:a16="http://schemas.microsoft.com/office/drawing/2014/main" id="{E5781344-5E0D-4994-BBCB-5B15EBFD5DE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Global Goal</a:t>
            </a:r>
            <a:r>
              <a:rPr lang="en-US" altLang="en-US">
                <a:solidFill>
                  <a:srgbClr val="FF0000"/>
                </a:solidFill>
              </a:rPr>
              <a:t> ≠ </a:t>
            </a:r>
            <a:r>
              <a:rPr lang="en-US" altLang="en-US"/>
              <a:t>SMART AIM</a:t>
            </a:r>
          </a:p>
          <a:p>
            <a:pPr lvl="1"/>
            <a:r>
              <a:rPr lang="en-US" altLang="en-US"/>
              <a:t>AIM statement helps team focus its efforts, keep appropriate scope of activities, and reduce variations from original purpose</a:t>
            </a:r>
          </a:p>
          <a:p>
            <a:r>
              <a:rPr lang="en-US" altLang="en-US"/>
              <a:t>Succinct and not contain extraneous background information or side issues</a:t>
            </a:r>
          </a:p>
          <a:p>
            <a:pPr lvl="1"/>
            <a:r>
              <a:rPr lang="en-US" altLang="en-US"/>
              <a:t>Able to easily understand exactly where you’re going and what you expect to accomplish</a:t>
            </a:r>
          </a:p>
          <a:p>
            <a:r>
              <a:rPr lang="en-US" altLang="en-US"/>
              <a:t>Indicates your goal as well as the baseline to clearly define what you are trying to achieve</a:t>
            </a:r>
          </a:p>
          <a:p>
            <a:pPr lvl="1"/>
            <a:r>
              <a:rPr lang="en-US" altLang="en-US"/>
              <a:t>Could try forever and never get </a:t>
            </a:r>
            <a:r>
              <a:rPr lang="en-US" altLang="en-US" i="1"/>
              <a:t>there</a:t>
            </a:r>
            <a:r>
              <a:rPr lang="en-US" altLang="en-US"/>
              <a:t>, because it’s not clear where </a:t>
            </a:r>
            <a:r>
              <a:rPr lang="en-US" altLang="en-US" i="1"/>
              <a:t>“there” </a:t>
            </a:r>
            <a:r>
              <a:rPr lang="en-US" altLang="en-US"/>
              <a:t>is</a:t>
            </a:r>
          </a:p>
          <a:p>
            <a:r>
              <a:rPr lang="en-US" altLang="en-US"/>
              <a:t>Gives a time frame for the work</a:t>
            </a:r>
          </a:p>
          <a:p>
            <a:endParaRPr lang="en-US" altLang="en-US" i="1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>
            <a:extLst>
              <a:ext uri="{FF2B5EF4-FFF2-40B4-BE49-F238E27FC236}">
                <a16:creationId xmlns:a16="http://schemas.microsoft.com/office/drawing/2014/main" id="{E4EBF48E-914E-4A1F-8F3C-D7E41B583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AIMS are SMART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F31C6-619C-4CFC-AA4F-01667F1916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100138"/>
            <a:ext cx="7886700" cy="464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srgbClr val="C00000"/>
                </a:solidFill>
              </a:rPr>
              <a:t>S -</a:t>
            </a: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/>
              <a:t>specific (clearly stated, defined population)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srgbClr val="C00000"/>
                </a:solidFill>
              </a:rPr>
              <a:t>M -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measurable (numeric goals)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srgbClr val="C00000"/>
                </a:solidFill>
              </a:rPr>
              <a:t>A -  </a:t>
            </a:r>
            <a:r>
              <a:rPr lang="en-US"/>
              <a:t>achievable (within your control/influence)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srgbClr val="C00000"/>
                </a:solidFill>
              </a:rPr>
              <a:t>R -</a:t>
            </a: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/>
              <a:t>relevant (aligned with organization’s priorities)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srgbClr val="C00000"/>
                </a:solidFill>
              </a:rPr>
              <a:t>T -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time-oriented (time frame)</a:t>
            </a:r>
          </a:p>
          <a:p>
            <a:pPr>
              <a:defRPr/>
            </a:pPr>
            <a:endParaRPr lang="en-US"/>
          </a:p>
        </p:txBody>
      </p:sp>
      <p:sp>
        <p:nvSpPr>
          <p:cNvPr id="32772" name="TextBox 13">
            <a:extLst>
              <a:ext uri="{FF2B5EF4-FFF2-40B4-BE49-F238E27FC236}">
                <a16:creationId xmlns:a16="http://schemas.microsoft.com/office/drawing/2014/main" id="{EB8EAB93-2223-4508-86C3-AB0F4125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5481638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A261C62-239A-41D5-97A0-1453FFB4E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6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Components of SMART Aims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A7F1CC-AB0D-4BB5-A206-286C93F7FA7F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333500"/>
          <a:ext cx="7886700" cy="36957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6339">
                  <a:extLst>
                    <a:ext uri="{9D8B030D-6E8A-4147-A177-3AD203B41FA5}">
                      <a16:colId xmlns:a16="http://schemas.microsoft.com/office/drawing/2014/main" val="2832285477"/>
                    </a:ext>
                  </a:extLst>
                </a:gridCol>
                <a:gridCol w="5140361">
                  <a:extLst>
                    <a:ext uri="{9D8B030D-6E8A-4147-A177-3AD203B41FA5}">
                      <a16:colId xmlns:a16="http://schemas.microsoft.com/office/drawing/2014/main" val="1608489483"/>
                    </a:ext>
                  </a:extLst>
                </a:gridCol>
              </a:tblGrid>
              <a:tr h="886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Specific Population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Reduces unwanted variations, keeps team focus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3046404884"/>
                  </a:ext>
                </a:extLst>
              </a:tr>
              <a:tr h="1267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Increase or Decrease</a:t>
                      </a:r>
                    </a:p>
                    <a:p>
                      <a:pPr algn="ctr"/>
                      <a:endParaRPr lang="en-US" sz="1800" b="1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How are you measuring?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Operational definition (reduces unwanted variations)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3175770115"/>
                  </a:ext>
                </a:extLst>
              </a:tr>
              <a:tr h="5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From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What is the baseline?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670548795"/>
                  </a:ext>
                </a:extLst>
              </a:tr>
              <a:tr h="5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What is the goal?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735078163"/>
                  </a:ext>
                </a:extLst>
              </a:tr>
              <a:tr h="5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By When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What is the time frame for improvement?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363649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34763E1-F460-4A13-AB42-1468A80C30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/>
              <a:t>QI WORKSHOP APPROACH</a:t>
            </a:r>
          </a:p>
        </p:txBody>
      </p:sp>
      <p:grpSp>
        <p:nvGrpSpPr>
          <p:cNvPr id="11267" name="Group 2">
            <a:extLst>
              <a:ext uri="{FF2B5EF4-FFF2-40B4-BE49-F238E27FC236}">
                <a16:creationId xmlns:a16="http://schemas.microsoft.com/office/drawing/2014/main" id="{7794ECC4-1CF4-4362-A43A-FB90B6358C7F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1249363"/>
            <a:ext cx="3654425" cy="4276725"/>
            <a:chOff x="2734177" y="1101480"/>
            <a:chExt cx="3654592" cy="427763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8D02E89-8E2D-4831-BA0A-FDDA826D7309}"/>
                </a:ext>
              </a:extLst>
            </p:cNvPr>
            <p:cNvSpPr/>
            <p:nvPr/>
          </p:nvSpPr>
          <p:spPr>
            <a:xfrm>
              <a:off x="2734177" y="5026619"/>
              <a:ext cx="3654592" cy="352500"/>
            </a:xfrm>
            <a:custGeom>
              <a:avLst/>
              <a:gdLst>
                <a:gd name="connsiteX0" fmla="*/ 0 w 3654591"/>
                <a:gd name="connsiteY0" fmla="*/ 0 h 352359"/>
                <a:gd name="connsiteX1" fmla="*/ 3654591 w 3654591"/>
                <a:gd name="connsiteY1" fmla="*/ 0 h 352359"/>
                <a:gd name="connsiteX2" fmla="*/ 3654591 w 3654591"/>
                <a:gd name="connsiteY2" fmla="*/ 352359 h 352359"/>
                <a:gd name="connsiteX3" fmla="*/ 0 w 3654591"/>
                <a:gd name="connsiteY3" fmla="*/ 352359 h 352359"/>
                <a:gd name="connsiteX4" fmla="*/ 0 w 3654591"/>
                <a:gd name="connsiteY4" fmla="*/ 0 h 35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4591" h="352359">
                  <a:moveTo>
                    <a:pt x="0" y="0"/>
                  </a:moveTo>
                  <a:lnTo>
                    <a:pt x="3654591" y="0"/>
                  </a:lnTo>
                  <a:lnTo>
                    <a:pt x="3654591" y="352359"/>
                  </a:lnTo>
                  <a:lnTo>
                    <a:pt x="0" y="352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Plan for Sustainability &amp; Spread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0C82DC-6330-409E-8398-8A8EED102FEC}"/>
                </a:ext>
              </a:extLst>
            </p:cNvPr>
            <p:cNvSpPr/>
            <p:nvPr/>
          </p:nvSpPr>
          <p:spPr>
            <a:xfrm rot="21600000">
              <a:off x="2734177" y="4080266"/>
              <a:ext cx="3654592" cy="541453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5" tIns="128017" rIns="128016" bIns="3178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Identify, Design and Execute PDSAs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8DD2DD-A4A4-4388-B5DC-80EFFC9E0CFC}"/>
                </a:ext>
              </a:extLst>
            </p:cNvPr>
            <p:cNvSpPr/>
            <p:nvPr/>
          </p:nvSpPr>
          <p:spPr>
            <a:xfrm rot="21600000">
              <a:off x="2734177" y="3521347"/>
              <a:ext cx="3654592" cy="543041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5" tIns="128017" rIns="128017" bIns="3178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Identify Key Drivers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F4C065-47CA-4F44-9019-73E122A34512}"/>
                </a:ext>
              </a:extLst>
            </p:cNvPr>
            <p:cNvSpPr/>
            <p:nvPr/>
          </p:nvSpPr>
          <p:spPr>
            <a:xfrm rot="21600000">
              <a:off x="2734177" y="2984657"/>
              <a:ext cx="3654592" cy="543041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5" tIns="128017" rIns="128017" bIns="3178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Develop SMART AIM and Measures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BE236B-89E2-4066-AC1D-ABFC596B447F}"/>
                </a:ext>
              </a:extLst>
            </p:cNvPr>
            <p:cNvSpPr/>
            <p:nvPr/>
          </p:nvSpPr>
          <p:spPr>
            <a:xfrm rot="21600000">
              <a:off x="2734177" y="1638170"/>
              <a:ext cx="3654592" cy="541453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5" tIns="128017" rIns="128016" bIns="31781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Document Current Process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908A87-15B4-4DA0-B24F-8B132C18720B}"/>
                </a:ext>
              </a:extLst>
            </p:cNvPr>
            <p:cNvSpPr/>
            <p:nvPr/>
          </p:nvSpPr>
          <p:spPr>
            <a:xfrm rot="21600000">
              <a:off x="2734177" y="1101480"/>
              <a:ext cx="3654592" cy="541453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5" tIns="128016" rIns="128016" bIns="31781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Identify Problem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8593E8-D1CD-418C-B8A2-69AFB9F7B538}"/>
                </a:ext>
              </a:extLst>
            </p:cNvPr>
            <p:cNvSpPr/>
            <p:nvPr/>
          </p:nvSpPr>
          <p:spPr>
            <a:xfrm rot="21600000">
              <a:off x="2734177" y="2033541"/>
              <a:ext cx="3654592" cy="541454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5" tIns="128017" rIns="128016" bIns="3178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Identify &amp; Analyze Process Failures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CD84E6F-034A-4650-BB14-D1CC476EC734}"/>
                </a:ext>
              </a:extLst>
            </p:cNvPr>
            <p:cNvSpPr/>
            <p:nvPr/>
          </p:nvSpPr>
          <p:spPr>
            <a:xfrm rot="21600000">
              <a:off x="2734177" y="2447968"/>
              <a:ext cx="3654592" cy="543041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5" tIns="128017" rIns="128016" bIns="3178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Identify Root Causes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B5927F-4FA8-4499-AF4F-E17E1C6A67B0}"/>
                </a:ext>
              </a:extLst>
            </p:cNvPr>
            <p:cNvSpPr/>
            <p:nvPr/>
          </p:nvSpPr>
          <p:spPr>
            <a:xfrm rot="21600000">
              <a:off x="2734177" y="4480402"/>
              <a:ext cx="3654592" cy="541453"/>
            </a:xfrm>
            <a:custGeom>
              <a:avLst/>
              <a:gdLst>
                <a:gd name="connsiteX0" fmla="*/ 0 w 3654591"/>
                <a:gd name="connsiteY0" fmla="*/ 189800 h 541929"/>
                <a:gd name="connsiteX1" fmla="*/ 1759554 w 3654591"/>
                <a:gd name="connsiteY1" fmla="*/ 189800 h 541929"/>
                <a:gd name="connsiteX2" fmla="*/ 1759554 w 3654591"/>
                <a:gd name="connsiteY2" fmla="*/ 135482 h 541929"/>
                <a:gd name="connsiteX3" fmla="*/ 1691813 w 3654591"/>
                <a:gd name="connsiteY3" fmla="*/ 135482 h 541929"/>
                <a:gd name="connsiteX4" fmla="*/ 1827296 w 3654591"/>
                <a:gd name="connsiteY4" fmla="*/ 0 h 541929"/>
                <a:gd name="connsiteX5" fmla="*/ 1962778 w 3654591"/>
                <a:gd name="connsiteY5" fmla="*/ 135482 h 541929"/>
                <a:gd name="connsiteX6" fmla="*/ 1895037 w 3654591"/>
                <a:gd name="connsiteY6" fmla="*/ 135482 h 541929"/>
                <a:gd name="connsiteX7" fmla="*/ 1895037 w 3654591"/>
                <a:gd name="connsiteY7" fmla="*/ 189800 h 541929"/>
                <a:gd name="connsiteX8" fmla="*/ 3654591 w 3654591"/>
                <a:gd name="connsiteY8" fmla="*/ 189800 h 541929"/>
                <a:gd name="connsiteX9" fmla="*/ 3654591 w 3654591"/>
                <a:gd name="connsiteY9" fmla="*/ 541929 h 541929"/>
                <a:gd name="connsiteX10" fmla="*/ 0 w 3654591"/>
                <a:gd name="connsiteY10" fmla="*/ 541929 h 541929"/>
                <a:gd name="connsiteX11" fmla="*/ 0 w 3654591"/>
                <a:gd name="connsiteY11" fmla="*/ 189800 h 54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91" h="541929">
                  <a:moveTo>
                    <a:pt x="3654591" y="352129"/>
                  </a:moveTo>
                  <a:lnTo>
                    <a:pt x="1895037" y="352129"/>
                  </a:lnTo>
                  <a:lnTo>
                    <a:pt x="1895037" y="406447"/>
                  </a:lnTo>
                  <a:lnTo>
                    <a:pt x="1962778" y="406447"/>
                  </a:lnTo>
                  <a:lnTo>
                    <a:pt x="1827295" y="541928"/>
                  </a:lnTo>
                  <a:lnTo>
                    <a:pt x="1691813" y="406447"/>
                  </a:lnTo>
                  <a:lnTo>
                    <a:pt x="1759554" y="406447"/>
                  </a:lnTo>
                  <a:lnTo>
                    <a:pt x="1759554" y="352129"/>
                  </a:lnTo>
                  <a:lnTo>
                    <a:pt x="0" y="352129"/>
                  </a:lnTo>
                  <a:lnTo>
                    <a:pt x="0" y="1"/>
                  </a:lnTo>
                  <a:lnTo>
                    <a:pt x="3654591" y="1"/>
                  </a:lnTo>
                  <a:lnTo>
                    <a:pt x="3654591" y="352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6" tIns="128017" rIns="128016" bIns="3178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/>
                <a:t>Scale up Successful Interventions</a:t>
              </a:r>
            </a:p>
          </p:txBody>
        </p:sp>
      </p:grpSp>
      <p:sp>
        <p:nvSpPr>
          <p:cNvPr id="11268" name="TextBox 12">
            <a:extLst>
              <a:ext uri="{FF2B5EF4-FFF2-40B4-BE49-F238E27FC236}">
                <a16:creationId xmlns:a16="http://schemas.microsoft.com/office/drawing/2014/main" id="{A68373C9-1CB8-4056-9FFE-1246A31F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5759450"/>
            <a:ext cx="1947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b="1"/>
              <a:t>Erin Conway MD, UBMD IM</a:t>
            </a:r>
          </a:p>
        </p:txBody>
      </p:sp>
      <p:grpSp>
        <p:nvGrpSpPr>
          <p:cNvPr id="11269" name="Group 2">
            <a:extLst>
              <a:ext uri="{FF2B5EF4-FFF2-40B4-BE49-F238E27FC236}">
                <a16:creationId xmlns:a16="http://schemas.microsoft.com/office/drawing/2014/main" id="{50482E2E-96A1-41BD-8325-919A3F3A431A}"/>
              </a:ext>
            </a:extLst>
          </p:cNvPr>
          <p:cNvGrpSpPr>
            <a:grpSpLocks/>
          </p:cNvGrpSpPr>
          <p:nvPr/>
        </p:nvGrpSpPr>
        <p:grpSpPr bwMode="auto">
          <a:xfrm>
            <a:off x="-115888" y="849313"/>
            <a:ext cx="2860676" cy="2727325"/>
            <a:chOff x="-115888" y="849313"/>
            <a:chExt cx="2860676" cy="2727325"/>
          </a:xfrm>
        </p:grpSpPr>
        <p:sp>
          <p:nvSpPr>
            <p:cNvPr id="7188" name="TextBox 31">
              <a:extLst>
                <a:ext uri="{FF2B5EF4-FFF2-40B4-BE49-F238E27FC236}">
                  <a16:creationId xmlns:a16="http://schemas.microsoft.com/office/drawing/2014/main" id="{1B1CBDA1-9582-4FC2-A06D-07CC05BAF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00" y="2990850"/>
              <a:ext cx="233838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600" b="1">
                  <a:solidFill>
                    <a:schemeClr val="tx1">
                      <a:lumMod val="50000"/>
                    </a:schemeClr>
                  </a:solidFill>
                </a:rPr>
                <a:t>Project Charter- Part 2</a:t>
              </a:r>
            </a:p>
            <a:p>
              <a:pPr algn="r">
                <a:defRPr/>
              </a:pPr>
              <a:r>
                <a:rPr lang="en-US" altLang="en-US" sz="1600" b="1" err="1">
                  <a:solidFill>
                    <a:schemeClr val="tx1">
                      <a:lumMod val="50000"/>
                    </a:schemeClr>
                  </a:solidFill>
                </a:rPr>
                <a:t>IHITool_Aim_Statement</a:t>
              </a:r>
              <a:endParaRPr lang="en-US" altLang="en-US" sz="1600" b="1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11274" name="Group 1">
              <a:extLst>
                <a:ext uri="{FF2B5EF4-FFF2-40B4-BE49-F238E27FC236}">
                  <a16:creationId xmlns:a16="http://schemas.microsoft.com/office/drawing/2014/main" id="{E5891B58-8E40-41CE-80ED-338258C16B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15888" y="849313"/>
              <a:ext cx="2849563" cy="2132012"/>
              <a:chOff x="-115888" y="849313"/>
              <a:chExt cx="2849563" cy="2132012"/>
            </a:xfrm>
          </p:grpSpPr>
          <p:sp>
            <p:nvSpPr>
              <p:cNvPr id="7185" name="TextBox 12">
                <a:extLst>
                  <a:ext uri="{FF2B5EF4-FFF2-40B4-BE49-F238E27FC236}">
                    <a16:creationId xmlns:a16="http://schemas.microsoft.com/office/drawing/2014/main" id="{A9A9358D-29E6-4E51-8D62-BD7E3015C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1125" y="1206500"/>
                <a:ext cx="2844800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defRPr/>
                </a:pPr>
                <a:r>
                  <a:rPr lang="en-US" altLang="en-US" sz="1600" b="1">
                    <a:solidFill>
                      <a:schemeClr val="tx1">
                        <a:lumMod val="50000"/>
                      </a:schemeClr>
                    </a:solidFill>
                  </a:rPr>
                  <a:t>Project Charter- Part 1</a:t>
                </a:r>
              </a:p>
              <a:p>
                <a:pPr algn="r">
                  <a:defRPr/>
                </a:pPr>
                <a:r>
                  <a:rPr lang="en-US" altLang="en-US" sz="1600" b="1">
                    <a:solidFill>
                      <a:schemeClr val="tx1">
                        <a:lumMod val="50000"/>
                      </a:schemeClr>
                    </a:solidFill>
                  </a:rPr>
                  <a:t>Stakeholder Register Template</a:t>
                </a:r>
              </a:p>
            </p:txBody>
          </p:sp>
          <p:sp>
            <p:nvSpPr>
              <p:cNvPr id="7186" name="TextBox 14">
                <a:extLst>
                  <a:ext uri="{FF2B5EF4-FFF2-40B4-BE49-F238E27FC236}">
                    <a16:creationId xmlns:a16="http://schemas.microsoft.com/office/drawing/2014/main" id="{66CACD30-7EA8-480C-AAB3-435F44CFB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638" y="1681163"/>
                <a:ext cx="23209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defRPr/>
                </a:pPr>
                <a:r>
                  <a:rPr lang="en-US" altLang="en-US" sz="1600" b="1">
                    <a:solidFill>
                      <a:schemeClr val="tx1">
                        <a:lumMod val="50000"/>
                      </a:schemeClr>
                    </a:solidFill>
                  </a:rPr>
                  <a:t>Flow Chart Template</a:t>
                </a:r>
              </a:p>
            </p:txBody>
          </p:sp>
          <p:sp>
            <p:nvSpPr>
              <p:cNvPr id="7187" name="TextBox 35">
                <a:extLst>
                  <a:ext uri="{FF2B5EF4-FFF2-40B4-BE49-F238E27FC236}">
                    <a16:creationId xmlns:a16="http://schemas.microsoft.com/office/drawing/2014/main" id="{86787ED3-B8D9-4E38-A63B-D68A6E3573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5888" y="1903413"/>
                <a:ext cx="2844801" cy="107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defRPr/>
                </a:pPr>
                <a:r>
                  <a:rPr lang="en-US" altLang="en-US" sz="1600" b="1" err="1">
                    <a:solidFill>
                      <a:schemeClr val="tx1">
                        <a:lumMod val="50000"/>
                      </a:schemeClr>
                    </a:solidFill>
                  </a:rPr>
                  <a:t>QIToolkit</a:t>
                </a:r>
                <a:r>
                  <a:rPr lang="en-US" altLang="en-US" sz="1600" b="1">
                    <a:solidFill>
                      <a:schemeClr val="tx1">
                        <a:lumMod val="50000"/>
                      </a:schemeClr>
                    </a:solidFill>
                  </a:rPr>
                  <a:t>- FMEA</a:t>
                </a:r>
              </a:p>
              <a:p>
                <a:pPr algn="r">
                  <a:defRPr/>
                </a:pPr>
                <a:r>
                  <a:rPr lang="en-US" altLang="en-US" sz="1600" b="1">
                    <a:solidFill>
                      <a:schemeClr val="tx1">
                        <a:lumMod val="50000"/>
                      </a:schemeClr>
                    </a:solidFill>
                  </a:rPr>
                  <a:t>Macros Pareto Chart</a:t>
                </a:r>
              </a:p>
              <a:p>
                <a:pPr algn="r">
                  <a:defRPr/>
                </a:pPr>
                <a:r>
                  <a:rPr lang="en-US" altLang="en-US" sz="1600" b="1">
                    <a:solidFill>
                      <a:schemeClr val="tx1">
                        <a:lumMod val="50000"/>
                      </a:schemeClr>
                    </a:solidFill>
                  </a:rPr>
                  <a:t>Macros Fishbone RCA</a:t>
                </a:r>
              </a:p>
              <a:p>
                <a:pPr algn="r">
                  <a:defRPr/>
                </a:pPr>
                <a:r>
                  <a:rPr lang="en-US" altLang="en-US" sz="1600" b="1">
                    <a:solidFill>
                      <a:schemeClr val="tx1">
                        <a:lumMod val="50000"/>
                      </a:schemeClr>
                    </a:solidFill>
                  </a:rPr>
                  <a:t>Five Whys Root Cause Analysis </a:t>
                </a:r>
              </a:p>
            </p:txBody>
          </p:sp>
          <p:sp>
            <p:nvSpPr>
              <p:cNvPr id="11278" name="TextBox 48">
                <a:extLst>
                  <a:ext uri="{FF2B5EF4-FFF2-40B4-BE49-F238E27FC236}">
                    <a16:creationId xmlns:a16="http://schemas.microsoft.com/office/drawing/2014/main" id="{43533B56-760F-444A-AC8B-28B05F561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063" y="849313"/>
                <a:ext cx="12747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chemeClr val="accent1"/>
                    </a:solidFill>
                  </a:rPr>
                  <a:t>QI TOOLKIT</a:t>
                </a:r>
              </a:p>
            </p:txBody>
          </p:sp>
        </p:grpSp>
      </p:grpSp>
      <p:grpSp>
        <p:nvGrpSpPr>
          <p:cNvPr id="11270" name="Group 12">
            <a:extLst>
              <a:ext uri="{FF2B5EF4-FFF2-40B4-BE49-F238E27FC236}">
                <a16:creationId xmlns:a16="http://schemas.microsoft.com/office/drawing/2014/main" id="{D85EEA93-F28C-4298-8E1B-321DD1845019}"/>
              </a:ext>
            </a:extLst>
          </p:cNvPr>
          <p:cNvGrpSpPr>
            <a:grpSpLocks/>
          </p:cNvGrpSpPr>
          <p:nvPr/>
        </p:nvGrpSpPr>
        <p:grpSpPr bwMode="auto">
          <a:xfrm>
            <a:off x="-212725" y="3654425"/>
            <a:ext cx="2933700" cy="1257300"/>
            <a:chOff x="-212725" y="3654425"/>
            <a:chExt cx="2933700" cy="1257300"/>
          </a:xfrm>
        </p:grpSpPr>
        <p:sp>
          <p:nvSpPr>
            <p:cNvPr id="67604" name="TextBox 31">
              <a:extLst>
                <a:ext uri="{FF2B5EF4-FFF2-40B4-BE49-F238E27FC236}">
                  <a16:creationId xmlns:a16="http://schemas.microsoft.com/office/drawing/2014/main" id="{7A8DFD58-62D3-48CD-8C3F-FDC5ADE36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8" y="3654425"/>
              <a:ext cx="23383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600" b="1">
                  <a:solidFill>
                    <a:schemeClr val="tx1">
                      <a:lumMod val="50000"/>
                    </a:schemeClr>
                  </a:solidFill>
                </a:rPr>
                <a:t>IM Residency KDD</a:t>
              </a:r>
            </a:p>
          </p:txBody>
        </p:sp>
        <p:sp>
          <p:nvSpPr>
            <p:cNvPr id="67605" name="TextBox 33">
              <a:extLst>
                <a:ext uri="{FF2B5EF4-FFF2-40B4-BE49-F238E27FC236}">
                  <a16:creationId xmlns:a16="http://schemas.microsoft.com/office/drawing/2014/main" id="{07793DB3-CF73-4EBF-9BC6-737C37BDC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2725" y="4079875"/>
              <a:ext cx="293370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600" b="1">
                  <a:solidFill>
                    <a:schemeClr val="tx1">
                      <a:lumMod val="50000"/>
                    </a:schemeClr>
                  </a:solidFill>
                </a:rPr>
                <a:t>Run Chart Template</a:t>
              </a:r>
            </a:p>
            <a:p>
              <a:pPr algn="r">
                <a:defRPr/>
              </a:pPr>
              <a:r>
                <a:rPr lang="en-US" altLang="en-US" sz="1600" b="1">
                  <a:solidFill>
                    <a:schemeClr val="tx1">
                      <a:lumMod val="50000"/>
                    </a:schemeClr>
                  </a:solidFill>
                </a:rPr>
                <a:t>Macros Control Chart Template</a:t>
              </a:r>
            </a:p>
            <a:p>
              <a:pPr algn="r">
                <a:defRPr/>
              </a:pPr>
              <a:r>
                <a:rPr lang="en-US" altLang="en-US" sz="1600" b="1">
                  <a:solidFill>
                    <a:schemeClr val="tx1">
                      <a:lumMod val="50000"/>
                    </a:schemeClr>
                  </a:solidFill>
                </a:rPr>
                <a:t>DOM PDSA Tracking Template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1AC445D-78C3-4191-BC90-50FC1374B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427038"/>
            <a:ext cx="8440738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QI Toolkit: Project Charter Part 2</a:t>
            </a:r>
          </a:p>
        </p:txBody>
      </p:sp>
      <p:grpSp>
        <p:nvGrpSpPr>
          <p:cNvPr id="34819" name="Group 5">
            <a:extLst>
              <a:ext uri="{FF2B5EF4-FFF2-40B4-BE49-F238E27FC236}">
                <a16:creationId xmlns:a16="http://schemas.microsoft.com/office/drawing/2014/main" id="{567805C3-808D-463E-9C49-39C2254D7DAA}"/>
              </a:ext>
            </a:extLst>
          </p:cNvPr>
          <p:cNvGrpSpPr>
            <a:grpSpLocks/>
          </p:cNvGrpSpPr>
          <p:nvPr/>
        </p:nvGrpSpPr>
        <p:grpSpPr bwMode="auto">
          <a:xfrm>
            <a:off x="-71931" y="933450"/>
            <a:ext cx="9225768" cy="5922802"/>
            <a:chOff x="1984977" y="933121"/>
            <a:chExt cx="4432300" cy="5054600"/>
          </a:xfrm>
        </p:grpSpPr>
        <p:pic>
          <p:nvPicPr>
            <p:cNvPr id="34820" name="Picture 5">
              <a:extLst>
                <a:ext uri="{FF2B5EF4-FFF2-40B4-BE49-F238E27FC236}">
                  <a16:creationId xmlns:a16="http://schemas.microsoft.com/office/drawing/2014/main" id="{B9816EE6-9281-432F-8C53-893D57C39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977" y="933121"/>
              <a:ext cx="4432300" cy="380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6">
              <a:extLst>
                <a:ext uri="{FF2B5EF4-FFF2-40B4-BE49-F238E27FC236}">
                  <a16:creationId xmlns:a16="http://schemas.microsoft.com/office/drawing/2014/main" id="{E66207CF-B12C-4422-A9D2-F2BE0B5DB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30"/>
            <a:stretch>
              <a:fillRect/>
            </a:stretch>
          </p:blipFill>
          <p:spPr bwMode="auto">
            <a:xfrm>
              <a:off x="1984977" y="4768521"/>
              <a:ext cx="44323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>
            <a:extLst>
              <a:ext uri="{FF2B5EF4-FFF2-40B4-BE49-F238E27FC236}">
                <a16:creationId xmlns:a16="http://schemas.microsoft.com/office/drawing/2014/main" id="{1B593349-BC64-4575-BCFE-12B0414F210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93713" y="3976688"/>
            <a:ext cx="4978400" cy="165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Failure and Root Cause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A78E44-7D9F-4DF5-80AD-48BD88CBE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1490663"/>
            <a:ext cx="4978400" cy="2386012"/>
          </a:xfrm>
        </p:spPr>
        <p:txBody>
          <a:bodyPr/>
          <a:lstStyle/>
          <a:p>
            <a:pPr>
              <a:defRPr/>
            </a:pPr>
            <a:r>
              <a:rPr lang="en-US"/>
              <a:t>Change ideas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83C1D9E-BC5D-43EA-A142-65731215E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Coming Up with New Ideas for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262F8-9A3C-41B6-B33E-3250A939C14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28650" y="2709863"/>
          <a:ext cx="7886699" cy="2011362"/>
        </p:xfrm>
        <a:graphic>
          <a:graphicData uri="http://schemas.openxmlformats.org/drawingml/2006/table">
            <a:tbl>
              <a:tblPr/>
              <a:tblGrid>
                <a:gridCol w="1974219">
                  <a:extLst>
                    <a:ext uri="{9D8B030D-6E8A-4147-A177-3AD203B41FA5}">
                      <a16:colId xmlns:a16="http://schemas.microsoft.com/office/drawing/2014/main" val="2063885934"/>
                    </a:ext>
                  </a:extLst>
                </a:gridCol>
                <a:gridCol w="1974219">
                  <a:extLst>
                    <a:ext uri="{9D8B030D-6E8A-4147-A177-3AD203B41FA5}">
                      <a16:colId xmlns:a16="http://schemas.microsoft.com/office/drawing/2014/main" val="1157173932"/>
                    </a:ext>
                  </a:extLst>
                </a:gridCol>
                <a:gridCol w="1974219">
                  <a:extLst>
                    <a:ext uri="{9D8B030D-6E8A-4147-A177-3AD203B41FA5}">
                      <a16:colId xmlns:a16="http://schemas.microsoft.com/office/drawing/2014/main" val="148115766"/>
                    </a:ext>
                  </a:extLst>
                </a:gridCol>
                <a:gridCol w="1964042">
                  <a:extLst>
                    <a:ext uri="{9D8B030D-6E8A-4147-A177-3AD203B41FA5}">
                      <a16:colId xmlns:a16="http://schemas.microsoft.com/office/drawing/2014/main" val="1946055982"/>
                    </a:ext>
                  </a:extLst>
                </a:gridCol>
              </a:tblGrid>
              <a:tr h="2011362"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effectLst/>
                        </a:rPr>
                        <a:t>Innovation —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coming up with new ideas for change</a:t>
                      </a:r>
                      <a:br>
                        <a:rPr lang="en-US" sz="1800">
                          <a:effectLst/>
                        </a:rPr>
                      </a:b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T="45656" marB="456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effectLst/>
                        </a:rPr>
                        <a:t>Pilot —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testing a change on a small scale</a:t>
                      </a:r>
                      <a:br>
                        <a:rPr lang="en-US" sz="1800">
                          <a:effectLst/>
                        </a:rPr>
                      </a:b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T="45656" marB="456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effectLst/>
                        </a:rPr>
                        <a:t>Implementation —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making the change the new standard process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in a defined setting</a:t>
                      </a:r>
                    </a:p>
                  </a:txBody>
                  <a:tcPr marT="45656" marB="456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>
                          <a:effectLst/>
                        </a:rPr>
                        <a:t>Spread —</a:t>
                      </a:r>
                      <a:br>
                        <a:rPr lang="en-US" sz="1800" b="1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implementing the change in several settings</a:t>
                      </a:r>
                    </a:p>
                  </a:txBody>
                  <a:tcPr marT="45656" marB="456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223952"/>
                  </a:ext>
                </a:extLst>
              </a:tr>
            </a:tbl>
          </a:graphicData>
        </a:graphic>
      </p:graphicFrame>
      <p:sp>
        <p:nvSpPr>
          <p:cNvPr id="36872" name="Rectangle 1">
            <a:extLst>
              <a:ext uri="{FF2B5EF4-FFF2-40B4-BE49-F238E27FC236}">
                <a16:creationId xmlns:a16="http://schemas.microsoft.com/office/drawing/2014/main" id="{8C2492CC-D4BB-48F4-8484-6A75BD4A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2714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>
                <a:solidFill>
                  <a:srgbClr val="333333"/>
                </a:solidFill>
                <a:latin typeface="Helvetica Neue"/>
              </a:rPr>
              <a:t>The complete </a:t>
            </a:r>
            <a:r>
              <a:rPr lang="en-US" altLang="en-US" sz="1000">
                <a:solidFill>
                  <a:srgbClr val="333333"/>
                </a:solidFill>
              </a:rPr>
              <a:t>“</a:t>
            </a:r>
            <a:r>
              <a:rPr lang="en-US" altLang="en-US" sz="1000">
                <a:solidFill>
                  <a:srgbClr val="333333"/>
                </a:solidFill>
                <a:latin typeface="Helvetica Neue"/>
              </a:rPr>
              <a:t>life cycle</a:t>
            </a:r>
            <a:r>
              <a:rPr lang="en-US" altLang="en-US" sz="1000">
                <a:solidFill>
                  <a:srgbClr val="333333"/>
                </a:solidFill>
              </a:rPr>
              <a:t>”</a:t>
            </a:r>
            <a:r>
              <a:rPr lang="en-US" altLang="en-US" sz="1000">
                <a:solidFill>
                  <a:srgbClr val="333333"/>
                </a:solidFill>
                <a:latin typeface="Helvetica Neue"/>
              </a:rPr>
              <a:t> of an improvement project contains four distinct phases:</a:t>
            </a:r>
            <a:endParaRPr lang="en-US" altLang="en-US" sz="600"/>
          </a:p>
          <a:p>
            <a:r>
              <a:rPr lang="en-US" altLang="en-US" sz="1000">
                <a:solidFill>
                  <a:srgbClr val="333333"/>
                </a:solidFill>
                <a:latin typeface="Helvetica Neue"/>
              </a:rPr>
              <a:t>  </a:t>
            </a:r>
            <a:endParaRPr lang="en-US" altLang="en-US" sz="780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36873" name="Picture 2" descr="http://app.ihi.org/LMS/Content/067b5965-99bc-477f-9f70-a28c49c5fa5f/Upload/LifeCycle.jpg">
            <a:extLst>
              <a:ext uri="{FF2B5EF4-FFF2-40B4-BE49-F238E27FC236}">
                <a16:creationId xmlns:a16="http://schemas.microsoft.com/office/drawing/2014/main" id="{9596919C-5E16-4277-90DC-7A9E9487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246188"/>
            <a:ext cx="632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5">
            <a:extLst>
              <a:ext uri="{FF2B5EF4-FFF2-40B4-BE49-F238E27FC236}">
                <a16:creationId xmlns:a16="http://schemas.microsoft.com/office/drawing/2014/main" id="{96F945E2-A1A5-45ED-A6F0-D4243B99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5495925"/>
            <a:ext cx="31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1CC3A4-7974-44BF-8CD6-7B5D9B616620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3868738"/>
            <a:ext cx="7399337" cy="2298700"/>
            <a:chOff x="404813" y="3868738"/>
            <a:chExt cx="7399337" cy="2298700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0A7027F4-D4CC-4C84-9899-34FDBE8E35FE}"/>
                </a:ext>
              </a:extLst>
            </p:cNvPr>
            <p:cNvSpPr/>
            <p:nvPr/>
          </p:nvSpPr>
          <p:spPr>
            <a:xfrm rot="18426415">
              <a:off x="210344" y="4063207"/>
              <a:ext cx="1100137" cy="711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77" name="TextBox 1">
              <a:extLst>
                <a:ext uri="{FF2B5EF4-FFF2-40B4-BE49-F238E27FC236}">
                  <a16:creationId xmlns:a16="http://schemas.microsoft.com/office/drawing/2014/main" id="{3143C2AB-D820-488C-A1A1-8932A34DD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0" y="4721225"/>
              <a:ext cx="717550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200">
                  <a:solidFill>
                    <a:schemeClr val="accent1"/>
                  </a:solidFill>
                </a:rPr>
                <a:t>QI Tools help generate a hypothesis  (Theory of Change)</a:t>
              </a:r>
            </a:p>
            <a:p>
              <a:r>
                <a:rPr lang="en-US" altLang="en-US" sz="2200">
                  <a:solidFill>
                    <a:schemeClr val="accent1"/>
                  </a:solidFill>
                </a:rPr>
                <a:t>How does the team learn more about the process or system?</a:t>
              </a:r>
            </a:p>
            <a:p>
              <a:r>
                <a:rPr lang="en-US" altLang="en-US" sz="2200">
                  <a:solidFill>
                    <a:schemeClr val="accent1"/>
                  </a:solidFill>
                </a:rPr>
                <a:t>What are the causes of current QI problem- NOT solutions?</a:t>
              </a:r>
            </a:p>
            <a:p>
              <a:endParaRPr lang="en-US" altLang="en-US" sz="220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A97A6DF-D855-4FD7-802A-26FA1E168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Using QI Tools for Ideas for Change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210EDEAF-FCA0-436A-BC5D-5D8A3447D94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accent1"/>
                </a:solidFill>
                <a:latin typeface="Arial"/>
                <a:cs typeface="Arial"/>
              </a:rPr>
              <a:t>Critical thinking about the current system</a:t>
            </a:r>
          </a:p>
          <a:p>
            <a:pPr lvl="1"/>
            <a:r>
              <a:rPr lang="en-US" altLang="en-US">
                <a:latin typeface="Arial"/>
                <a:cs typeface="Arial"/>
              </a:rPr>
              <a:t>Gather and analyze data on the way system currently works</a:t>
            </a:r>
          </a:p>
          <a:p>
            <a:pPr lvl="1"/>
            <a:r>
              <a:rPr lang="en-US" altLang="en-US" b="1">
                <a:latin typeface="Arial"/>
                <a:cs typeface="Arial"/>
              </a:rPr>
              <a:t>Ex: Flowcharts, Failure Modes and Effects Analysis (FEMA), Root Cause Analysis</a:t>
            </a:r>
          </a:p>
          <a:p>
            <a:r>
              <a:rPr lang="en-US" altLang="en-US">
                <a:solidFill>
                  <a:schemeClr val="accent1"/>
                </a:solidFill>
                <a:latin typeface="Arial"/>
                <a:cs typeface="Arial"/>
              </a:rPr>
              <a:t>Benchmarking</a:t>
            </a:r>
          </a:p>
          <a:p>
            <a:pPr lvl="1"/>
            <a:r>
              <a:rPr lang="en-US" altLang="en-US">
                <a:latin typeface="Arial"/>
                <a:cs typeface="Arial"/>
              </a:rPr>
              <a:t>Comparing your own process to “best practice” can help you identify where your own system falls short</a:t>
            </a:r>
          </a:p>
          <a:p>
            <a:r>
              <a:rPr lang="en-US" altLang="en-US">
                <a:solidFill>
                  <a:schemeClr val="accent1"/>
                </a:solidFill>
                <a:latin typeface="Arial"/>
                <a:cs typeface="Arial"/>
              </a:rPr>
              <a:t>Using technology</a:t>
            </a:r>
          </a:p>
          <a:p>
            <a:pPr lvl="1"/>
            <a:r>
              <a:rPr lang="en-US" altLang="en-US">
                <a:latin typeface="Arial"/>
                <a:cs typeface="Arial"/>
              </a:rPr>
              <a:t>Often double-edged sword</a:t>
            </a:r>
          </a:p>
          <a:p>
            <a:r>
              <a:rPr lang="en-US" altLang="en-US">
                <a:solidFill>
                  <a:schemeClr val="accent1"/>
                </a:solidFill>
                <a:latin typeface="Arial"/>
                <a:cs typeface="Arial"/>
              </a:rPr>
              <a:t>Creative thinking</a:t>
            </a:r>
          </a:p>
          <a:p>
            <a:pPr lvl="1"/>
            <a:r>
              <a:rPr lang="en-US" altLang="en-US">
                <a:latin typeface="Arial"/>
                <a:cs typeface="Arial"/>
              </a:rPr>
              <a:t>Identifying the boundaries that limit the changes you can make and then finding ways to dismantle those boundaries</a:t>
            </a:r>
          </a:p>
          <a:p>
            <a:r>
              <a:rPr lang="en-US" altLang="en-US">
                <a:solidFill>
                  <a:schemeClr val="accent1"/>
                </a:solidFill>
                <a:latin typeface="Arial"/>
                <a:cs typeface="Arial"/>
              </a:rPr>
              <a:t>Change Concepts- </a:t>
            </a:r>
            <a:r>
              <a:rPr lang="en-US" altLang="en-US">
                <a:latin typeface="Arial"/>
                <a:cs typeface="Arial"/>
              </a:rPr>
              <a:t>9 Major Categories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BEC2F381-DFCF-4565-9A83-4C52D9A1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424488"/>
            <a:ext cx="31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EF00162-0D7B-4E34-8FA1-E9C285B9E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Change Concepts: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CAE88029-5473-487C-9B13-76E3693D53F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1. Eliminate waste</a:t>
            </a:r>
            <a:br>
              <a:rPr lang="en-US" altLang="en-US"/>
            </a:br>
            <a:r>
              <a:rPr lang="en-US" altLang="en-US"/>
              <a:t>2. Improve workflow</a:t>
            </a:r>
            <a:br>
              <a:rPr lang="en-US" altLang="en-US"/>
            </a:br>
            <a:r>
              <a:rPr lang="en-US" altLang="en-US"/>
              <a:t>3. Optimize inventory</a:t>
            </a:r>
            <a:br>
              <a:rPr lang="en-US" altLang="en-US"/>
            </a:br>
            <a:r>
              <a:rPr lang="en-US" altLang="en-US"/>
              <a:t>4. Enhance the producer-customer relationship</a:t>
            </a:r>
            <a:br>
              <a:rPr lang="en-US" altLang="en-US"/>
            </a:br>
            <a:r>
              <a:rPr lang="en-US" altLang="en-US"/>
              <a:t>5. Change the work environment</a:t>
            </a:r>
            <a:br>
              <a:rPr lang="en-US" altLang="en-US"/>
            </a:br>
            <a:r>
              <a:rPr lang="en-US" altLang="en-US"/>
              <a:t>6. Manage time</a:t>
            </a:r>
            <a:br>
              <a:rPr lang="en-US" altLang="en-US"/>
            </a:br>
            <a:r>
              <a:rPr lang="en-US" altLang="en-US"/>
              <a:t>7. Manage variation</a:t>
            </a:r>
            <a:br>
              <a:rPr lang="en-US" altLang="en-US"/>
            </a:br>
            <a:r>
              <a:rPr lang="en-US" altLang="en-US"/>
              <a:t>8. Design systems to prevent errors</a:t>
            </a:r>
            <a:br>
              <a:rPr lang="en-US" altLang="en-US"/>
            </a:br>
            <a:r>
              <a:rPr lang="en-US" altLang="en-US"/>
              <a:t>9. Focus on the design of products and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9940" name="TextBox 1">
            <a:extLst>
              <a:ext uri="{FF2B5EF4-FFF2-40B4-BE49-F238E27FC236}">
                <a16:creationId xmlns:a16="http://schemas.microsoft.com/office/drawing/2014/main" id="{11B86C0A-AD7D-45D5-B914-CC3292AF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4960938"/>
            <a:ext cx="8232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200"/>
              <a:t>You can use this list as a jumping off point to develop specific ideas for </a:t>
            </a:r>
          </a:p>
          <a:p>
            <a:r>
              <a:rPr lang="en-US" altLang="en-US" sz="2200"/>
              <a:t>changes and you don't necessarily have to start from scratch</a:t>
            </a:r>
          </a:p>
          <a:p>
            <a:endParaRPr lang="en-US" altLang="en-US" sz="220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139F108-AFDF-479E-A8CB-E66A7A490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A2A66-2D9C-479C-B0B9-1F06CDE7732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44463" y="400050"/>
          <a:ext cx="8778875" cy="634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394">
                  <a:extLst>
                    <a:ext uri="{9D8B030D-6E8A-4147-A177-3AD203B41FA5}">
                      <a16:colId xmlns:a16="http://schemas.microsoft.com/office/drawing/2014/main" val="1325882484"/>
                    </a:ext>
                  </a:extLst>
                </a:gridCol>
                <a:gridCol w="6866481">
                  <a:extLst>
                    <a:ext uri="{9D8B030D-6E8A-4147-A177-3AD203B41FA5}">
                      <a16:colId xmlns:a16="http://schemas.microsoft.com/office/drawing/2014/main" val="2896870842"/>
                    </a:ext>
                  </a:extLst>
                </a:gridCol>
              </a:tblGrid>
              <a:tr h="640144">
                <a:tc>
                  <a:txBody>
                    <a:bodyPr/>
                    <a:lstStyle/>
                    <a:p>
                      <a:r>
                        <a:rPr lang="en-US" sz="1800"/>
                        <a:t>Category of Change Concept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Description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994198221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r>
                        <a:rPr lang="en-US" altLang="en-US" sz="1600" b="1"/>
                        <a:t>Eliminate Waste</a:t>
                      </a:r>
                      <a:endParaRPr 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Eliminate any activity or resource that does not add value to an external customer.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3128407134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r>
                        <a:rPr lang="en-US" altLang="en-US" sz="1600" b="1"/>
                        <a:t>Improve Work Flow </a:t>
                      </a:r>
                      <a:endParaRPr 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Important way to improve the quality of the goods and services produced by those processes.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348145797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/>
                        <a:t>Optimize Inventory</a:t>
                      </a:r>
                      <a:endParaRPr lang="en-US" alt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Inventory is a possible source of waste; understanding where inventory is stored in a system.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3217010251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/>
                        <a:t>Change the Work Environment</a:t>
                      </a:r>
                      <a:endParaRPr lang="en-US" alt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Can be a high-leverage opportunity for making all other process changes more effective.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3817729966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/>
                        <a:t>Producer/Customer Interface</a:t>
                      </a:r>
                      <a:endParaRPr lang="en-US" alt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To benefit from improvements in quality of products and services, the customer must recognize and appreciate the improvements.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3744707278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/>
                        <a:t>Manage Time</a:t>
                      </a:r>
                      <a:endParaRPr lang="en-US" alt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Reducing the time to develop new products, waiting times for services, lead times for orders and deliveries, and cycle times.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3303671640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/>
                        <a:t>Focus on Variation</a:t>
                      </a:r>
                      <a:endParaRPr lang="en-US" alt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Reducing variation improves the predictability of outcomes and helps reduce the frequency of poor results.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407559521"/>
                  </a:ext>
                </a:extLst>
              </a:tr>
              <a:tr h="1066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/>
                        <a:t>Error Proofing</a:t>
                      </a:r>
                      <a:endParaRPr lang="en-US" alt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r>
                        <a:rPr lang="en-US" altLang="en-US" sz="1600"/>
                        <a:t>Redesigning the system to make it less likely for people in the system to make errors. Make the information necessary to perform a task available, and not just in one's memory, by writing it down or by actually making it inherent in the product or process.</a:t>
                      </a:r>
                      <a:endParaRPr lang="en-US" sz="1600"/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845282788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/>
                        <a:t>Focus on Product or Service</a:t>
                      </a:r>
                      <a:endParaRPr lang="en-US" altLang="en-US" sz="160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/>
                        <a:t>Also important to address improvement of products and services.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927851123"/>
                  </a:ext>
                </a:extLst>
              </a:tr>
            </a:tbl>
          </a:graphicData>
        </a:graphic>
      </p:graphicFrame>
      <p:pic>
        <p:nvPicPr>
          <p:cNvPr id="42022" name="Picture 5">
            <a:extLst>
              <a:ext uri="{FF2B5EF4-FFF2-40B4-BE49-F238E27FC236}">
                <a16:creationId xmlns:a16="http://schemas.microsoft.com/office/drawing/2014/main" id="{C117AA98-D9E8-4A06-A2A8-37B7A2ED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14300"/>
            <a:ext cx="31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4855170-CD45-4934-8909-5A8E0B4D7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Priority Matrix for Interventions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F74E2A40-A7EA-4D55-9DF3-AE87521C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990600"/>
            <a:ext cx="51863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381D5F6-ED57-4FAC-85E7-061A5929F370}"/>
              </a:ext>
            </a:extLst>
          </p:cNvPr>
          <p:cNvSpPr/>
          <p:nvPr/>
        </p:nvSpPr>
        <p:spPr>
          <a:xfrm rot="970825">
            <a:off x="727075" y="1114425"/>
            <a:ext cx="2520950" cy="106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Low hanging fruit!!</a:t>
            </a:r>
          </a:p>
          <a:p>
            <a:pPr algn="ctr">
              <a:defRPr/>
            </a:pPr>
            <a:r>
              <a:rPr lang="en-US"/>
              <a:t>Start here!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33BC2DE-8BA8-445B-950E-976062542813}"/>
              </a:ext>
            </a:extLst>
          </p:cNvPr>
          <p:cNvSpPr/>
          <p:nvPr/>
        </p:nvSpPr>
        <p:spPr>
          <a:xfrm rot="20283721">
            <a:off x="6423025" y="1031875"/>
            <a:ext cx="2416175" cy="1006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Remaining and majority of time here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EE1076E-0705-429D-B3B1-A84DF4DCF403}"/>
              </a:ext>
            </a:extLst>
          </p:cNvPr>
          <p:cNvSpPr/>
          <p:nvPr/>
        </p:nvSpPr>
        <p:spPr>
          <a:xfrm rot="949336">
            <a:off x="6480175" y="4176713"/>
            <a:ext cx="2406650" cy="1103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Spend ZERO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A726158-0118-40F5-A98E-13D9F1982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Hierarchy of Effectiveness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80FB5B59-00B7-49DF-A2B9-B2BD4AE82F6C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6E3EB124-4D7F-4751-8817-4B40DCA4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" y="849283"/>
            <a:ext cx="9146004" cy="599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1" name="Group 7">
            <a:extLst>
              <a:ext uri="{FF2B5EF4-FFF2-40B4-BE49-F238E27FC236}">
                <a16:creationId xmlns:a16="http://schemas.microsoft.com/office/drawing/2014/main" id="{C78209DD-92F7-44F1-9264-A481E0BA725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938713"/>
            <a:ext cx="849313" cy="1166812"/>
            <a:chOff x="5409888" y="4938513"/>
            <a:chExt cx="849103" cy="1166300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A9C25E1F-3840-49F2-A1BE-315FB812A58F}"/>
                </a:ext>
              </a:extLst>
            </p:cNvPr>
            <p:cNvSpPr/>
            <p:nvPr/>
          </p:nvSpPr>
          <p:spPr>
            <a:xfrm rot="3080186">
              <a:off x="5336982" y="5257421"/>
              <a:ext cx="1047290" cy="409474"/>
            </a:xfrm>
            <a:prstGeom prst="lef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723FDFE4-B1C6-4179-A1A0-832B1BE3A815}"/>
                </a:ext>
              </a:extLst>
            </p:cNvPr>
            <p:cNvSpPr/>
            <p:nvPr/>
          </p:nvSpPr>
          <p:spPr>
            <a:xfrm rot="21051053">
              <a:off x="5409888" y="5695418"/>
              <a:ext cx="849103" cy="409395"/>
            </a:xfrm>
            <a:prstGeom prst="lef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1">
            <a:extLst>
              <a:ext uri="{FF2B5EF4-FFF2-40B4-BE49-F238E27FC236}">
                <a16:creationId xmlns:a16="http://schemas.microsoft.com/office/drawing/2014/main" id="{A6096725-CE31-4711-9978-EF2BA9C5ABB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93713" y="3976688"/>
            <a:ext cx="4978400" cy="165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centerpiece of your “story”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FFE4B-1BE3-42DF-ABC9-B11B0634A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1490663"/>
            <a:ext cx="4978400" cy="2386012"/>
          </a:xfrm>
        </p:spPr>
        <p:txBody>
          <a:bodyPr/>
          <a:lstStyle/>
          <a:p>
            <a:pPr>
              <a:defRPr/>
            </a:pPr>
            <a:r>
              <a:rPr lang="en-US"/>
              <a:t>PDSA CYCLES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73E336-4633-4F8E-81A2-C66DCF4AC6B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824288" y="1079500"/>
            <a:ext cx="5319712" cy="5778500"/>
          </a:xfrm>
        </p:spPr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8017A084-3A3E-4080-AC1D-1BFCAC327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500188"/>
            <a:ext cx="3186113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Planning for PDSAs</a:t>
            </a:r>
          </a:p>
        </p:txBody>
      </p:sp>
      <p:sp>
        <p:nvSpPr>
          <p:cNvPr id="48132" name="Content Placeholder 4">
            <a:extLst>
              <a:ext uri="{FF2B5EF4-FFF2-40B4-BE49-F238E27FC236}">
                <a16:creationId xmlns:a16="http://schemas.microsoft.com/office/drawing/2014/main" id="{808733CD-8D20-4DE9-BF0C-8296B824CE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5450" y="2522538"/>
            <a:ext cx="3186113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75FF4F2A-CF5E-4DB5-A17B-03573615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-26988"/>
            <a:ext cx="586422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ACAE36F9-F3B2-446E-A5B5-0F1B8D0F5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314325" y="3895725"/>
            <a:ext cx="4978400" cy="1785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en-US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93B9B-5124-4578-8082-29C35E1CA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1490663"/>
            <a:ext cx="4978400" cy="238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Process, balance, and outcome measures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>
            <a:extLst>
              <a:ext uri="{FF2B5EF4-FFF2-40B4-BE49-F238E27FC236}">
                <a16:creationId xmlns:a16="http://schemas.microsoft.com/office/drawing/2014/main" id="{9759F990-5D4E-4EEE-972F-0793B0619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PDSA Small Group Activity:</a:t>
            </a:r>
          </a:p>
        </p:txBody>
      </p:sp>
      <p:sp>
        <p:nvSpPr>
          <p:cNvPr id="50179" name="Content Placeholder 5">
            <a:extLst>
              <a:ext uri="{FF2B5EF4-FFF2-40B4-BE49-F238E27FC236}">
                <a16:creationId xmlns:a16="http://schemas.microsoft.com/office/drawing/2014/main" id="{0C37F2A1-0309-427C-8244-F8CAA2D68E8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>
                <a:hlinkClick r:id="rId2"/>
              </a:rPr>
              <a:t>http://www.ihi.org/education/IHIOpenSchool/resources/Pages/AudioandVideo/QI-Games-Learn-How-to-Use-PDSA-Cycles-by-Spinning-Coins.aspx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8574DADB-1252-436F-8AF2-BAB9ED77C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QI Toolkit: PDSA Planning Worksheet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7011398E-70EF-4F97-9874-39E85731556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51204" name="Picture 5">
            <a:extLst>
              <a:ext uri="{FF2B5EF4-FFF2-40B4-BE49-F238E27FC236}">
                <a16:creationId xmlns:a16="http://schemas.microsoft.com/office/drawing/2014/main" id="{FC208ADE-FCE5-454F-88C2-76176531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46958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>
            <a:extLst>
              <a:ext uri="{FF2B5EF4-FFF2-40B4-BE49-F238E27FC236}">
                <a16:creationId xmlns:a16="http://schemas.microsoft.com/office/drawing/2014/main" id="{3EAAF7AA-B2DF-4917-AAED-A1F344EC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828675"/>
            <a:ext cx="46418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AB730DDB-0CCE-4D54-9D9D-268ACDA3E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References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2882FE60-CBF0-411D-ADD6-879398681D2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/>
              <a:t>Langley GL, Moen R, Nolan KM, Nolan TW, Norman CL, Provost LP. </a:t>
            </a:r>
            <a:r>
              <a:rPr lang="en-US" altLang="en-US" sz="2200" i="1"/>
              <a:t>The Improvement Guide: A Practical Approach to Enhancing Organizational Performance</a:t>
            </a:r>
            <a:r>
              <a:rPr lang="en-US" altLang="en-US" sz="2200"/>
              <a:t>. 2nd ed. San Francisco, California: Jossey-Bass Publishers; 2009.</a:t>
            </a:r>
          </a:p>
          <a:p>
            <a:r>
              <a:rPr lang="en-US" altLang="en-US" sz="2200"/>
              <a:t>IHI Open School Learning Modules QI102-104</a:t>
            </a:r>
          </a:p>
          <a:p>
            <a:r>
              <a:rPr lang="en-US" altLang="en-US" sz="2200"/>
              <a:t>Cincinnati Children’s Hospital Medical Center Rapid Cycle Improvement Course</a:t>
            </a:r>
          </a:p>
          <a:p>
            <a:r>
              <a:rPr lang="en-US" altLang="en-US" sz="2200"/>
              <a:t>QI Macros Software</a:t>
            </a:r>
          </a:p>
          <a:p>
            <a:r>
              <a:rPr lang="en-US" altLang="en-US" sz="2200"/>
              <a:t>Network for Improvement &amp; Innovation in College Health</a:t>
            </a:r>
          </a:p>
          <a:p>
            <a:r>
              <a:rPr lang="en-US" altLang="en-US" sz="2200"/>
              <a:t>National Institute for Children’s Health Quality</a:t>
            </a:r>
          </a:p>
          <a:p>
            <a:r>
              <a:rPr lang="en-US" altLang="en-US" sz="2200"/>
              <a:t>IHI.org</a:t>
            </a:r>
          </a:p>
          <a:p>
            <a:endParaRPr lang="en-US" altLang="en-US"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171A9C2E-F529-41BC-A18C-0165B3D9F23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749300"/>
            <a:ext cx="7772400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Thank You!</a:t>
            </a:r>
          </a:p>
        </p:txBody>
      </p:sp>
      <p:sp>
        <p:nvSpPr>
          <p:cNvPr id="53251" name="Subtitle 2">
            <a:extLst>
              <a:ext uri="{FF2B5EF4-FFF2-40B4-BE49-F238E27FC236}">
                <a16:creationId xmlns:a16="http://schemas.microsoft.com/office/drawing/2014/main" id="{FF5C2E85-983E-4AF8-8295-B2C54AB45E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Questions?</a:t>
            </a:r>
          </a:p>
          <a:p>
            <a:pPr eaLnBrk="1" hangingPunct="1"/>
            <a:r>
              <a:rPr lang="en-US" altLang="en-US">
                <a:hlinkClick r:id="rId2"/>
              </a:rPr>
              <a:t>econway@buffalo.edu</a:t>
            </a:r>
            <a:endParaRPr lang="en-US" altLang="en-US"/>
          </a:p>
          <a:p>
            <a:pPr eaLnBrk="1" hangingPunct="1"/>
            <a:r>
              <a:rPr lang="en-US" altLang="en-US"/>
              <a:t>Cell: 716-983-2347</a:t>
            </a:r>
          </a:p>
          <a:p>
            <a:pPr eaLnBrk="1" hangingPunct="1"/>
            <a:r>
              <a:rPr lang="en-US" altLang="en-US">
                <a:hlinkClick r:id="rId3"/>
              </a:rPr>
              <a:t>krzobel@buffalo.edu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4580B23-67F2-4196-8FFF-0CE637C5E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Why do Measures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093A-37DC-4D4C-884F-114F45450D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100138"/>
            <a:ext cx="78867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/>
              <a:t>Measures allow you to demonstrate the effectiveness of your interventions and change and determine if the changes you are making are actually leading to improvement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/>
              <a:t>It’s critical to use a “family of measures” to monitor the effectiveness of your project and ensure that new problems are not stemming from your interventions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00253A4-786D-4AFB-8E68-18F684501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Types of Measures- Outcome Measures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5C51151-EDD4-4342-99C2-2C51A8FA911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/>
              <a:t>Outcome Measures = monitoring of progress towards your aim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/>
              <a:t>Outcome measures should demonstrate how the change is affecting the end-result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/>
              <a:t>Examples used by IHI: </a:t>
            </a:r>
          </a:p>
          <a:p>
            <a:pPr lvl="2"/>
            <a:r>
              <a:rPr lang="en-US" altLang="en-US" sz="2000"/>
              <a:t>For diabetes: Average hemoglobin A1c level for population of patients with diabetes</a:t>
            </a:r>
          </a:p>
          <a:p>
            <a:pPr lvl="2"/>
            <a:r>
              <a:rPr lang="en-US" altLang="en-US" sz="2000"/>
              <a:t>For access: Number of days to 3rd next available appointment</a:t>
            </a:r>
          </a:p>
          <a:p>
            <a:pPr lvl="2"/>
            <a:r>
              <a:rPr lang="en-US" altLang="en-US" sz="2000"/>
              <a:t>For critical care: Intensive Care Unit (ICU) percent unadjusted mortality</a:t>
            </a:r>
          </a:p>
          <a:p>
            <a:pPr lvl="2"/>
            <a:r>
              <a:rPr lang="en-US" altLang="en-US" sz="2000"/>
              <a:t>For medication systems: Adverse drug events per 1,000 doses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4458557-7A48-4BFA-9412-9B5B257C8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Types of Measures- Process Measures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CFCF002-A236-488C-A959-9014BC691A6E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/>
              <a:t>Process Measures = monitoring of specific interventions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/>
              <a:t>Process measures should demonstrate how systems are operating and how well you are delivering the change that you want to make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/>
              <a:t>Examples used by IHI:</a:t>
            </a:r>
          </a:p>
          <a:p>
            <a:pPr lvl="2"/>
            <a:r>
              <a:rPr lang="en-US" altLang="en-US" sz="2000"/>
              <a:t>For diabetes: Percentage of patients whose hemoglobin A1c level was measured twice in the past year</a:t>
            </a:r>
          </a:p>
          <a:p>
            <a:pPr lvl="2"/>
            <a:r>
              <a:rPr lang="en-US" altLang="en-US" sz="2000"/>
              <a:t>For access: Average daily clinician hours available for appointments</a:t>
            </a:r>
          </a:p>
          <a:p>
            <a:pPr lvl="2"/>
            <a:r>
              <a:rPr lang="en-US" altLang="en-US" sz="2000"/>
              <a:t>For critical care: Percent of patients with intentional rounding completed on schedule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A94E0AC-16D4-4388-9696-AB5391885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Types of Measures – Balance Measures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5716A0B-1C4B-41BF-B842-C399E4D0C63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8650" y="1100138"/>
            <a:ext cx="7886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/>
              <a:t>Balancing Measures = monitoring the periphery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/>
              <a:t>Balance measures will help to ensure you are not introducing unintended consequences as you delivering change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/>
              <a:t>Examples used by IHI:</a:t>
            </a:r>
          </a:p>
          <a:p>
            <a:pPr lvl="2"/>
            <a:r>
              <a:rPr lang="en-US" altLang="en-US" sz="2000"/>
              <a:t>For reducing time patients spend on a ventilator after surgery: Make sure reintubation rates are not increasing</a:t>
            </a:r>
          </a:p>
          <a:p>
            <a:pPr lvl="2"/>
            <a:r>
              <a:rPr lang="en-US" altLang="en-US" sz="2000"/>
              <a:t>For reducing patients' length of stay in the hospital: Make sure readmission rates are not increasing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423325-E1A4-43CE-A83D-74BDE06DBEAA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28650" y="127591"/>
          <a:ext cx="7886700" cy="562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F653094B-7850-480F-8C84-519B7E10B190}"/>
              </a:ext>
            </a:extLst>
          </p:cNvPr>
          <p:cNvSpPr/>
          <p:nvPr/>
        </p:nvSpPr>
        <p:spPr>
          <a:xfrm>
            <a:off x="892175" y="3429000"/>
            <a:ext cx="2520950" cy="14827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Balance Measure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3EC4740D-9DD1-4996-A5F5-3D4CFB6B37A7}"/>
              </a:ext>
            </a:extLst>
          </p:cNvPr>
          <p:cNvSpPr/>
          <p:nvPr/>
        </p:nvSpPr>
        <p:spPr>
          <a:xfrm>
            <a:off x="6110288" y="3530600"/>
            <a:ext cx="2536825" cy="14827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Balance Measure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B5512-8B27-4CEA-AE53-4443A63DECCE}"/>
              </a:ext>
            </a:extLst>
          </p:cNvPr>
          <p:cNvSpPr txBox="1"/>
          <p:nvPr/>
        </p:nvSpPr>
        <p:spPr>
          <a:xfrm>
            <a:off x="2901950" y="436563"/>
            <a:ext cx="1446213" cy="368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What you 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91393-1726-4FA1-8BDD-B996B2A90591}"/>
              </a:ext>
            </a:extLst>
          </p:cNvPr>
          <p:cNvSpPr txBox="1"/>
          <p:nvPr/>
        </p:nvSpPr>
        <p:spPr>
          <a:xfrm>
            <a:off x="4968875" y="5394325"/>
            <a:ext cx="1446213" cy="368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What you 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1A4C3-AAA7-401E-8C57-F45F948C3851}"/>
              </a:ext>
            </a:extLst>
          </p:cNvPr>
          <p:cNvSpPr txBox="1"/>
          <p:nvPr/>
        </p:nvSpPr>
        <p:spPr>
          <a:xfrm>
            <a:off x="628650" y="2782888"/>
            <a:ext cx="1690688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Keeping things in check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342B7-B3D6-4874-B4E6-F31E3DB199AE}"/>
              </a:ext>
            </a:extLst>
          </p:cNvPr>
          <p:cNvSpPr txBox="1"/>
          <p:nvPr/>
        </p:nvSpPr>
        <p:spPr>
          <a:xfrm>
            <a:off x="7088188" y="2782888"/>
            <a:ext cx="1690687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Keeping things in check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423325-E1A4-43CE-A83D-74BDE06DBEAA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28650" y="127591"/>
          <a:ext cx="7886700" cy="562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F653094B-7850-480F-8C84-519B7E10B190}"/>
              </a:ext>
            </a:extLst>
          </p:cNvPr>
          <p:cNvSpPr/>
          <p:nvPr/>
        </p:nvSpPr>
        <p:spPr>
          <a:xfrm>
            <a:off x="892175" y="3429000"/>
            <a:ext cx="2806700" cy="18208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Average gas mileage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3EC4740D-9DD1-4996-A5F5-3D4CFB6B37A7}"/>
              </a:ext>
            </a:extLst>
          </p:cNvPr>
          <p:cNvSpPr/>
          <p:nvPr/>
        </p:nvSpPr>
        <p:spPr>
          <a:xfrm>
            <a:off x="5840413" y="3263900"/>
            <a:ext cx="3006725" cy="18224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Number of speeding tickets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B5512-8B27-4CEA-AE53-4443A63DECCE}"/>
              </a:ext>
            </a:extLst>
          </p:cNvPr>
          <p:cNvSpPr txBox="1"/>
          <p:nvPr/>
        </p:nvSpPr>
        <p:spPr>
          <a:xfrm>
            <a:off x="2871788" y="377825"/>
            <a:ext cx="1446212" cy="368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What you 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91393-1726-4FA1-8BDD-B996B2A90591}"/>
              </a:ext>
            </a:extLst>
          </p:cNvPr>
          <p:cNvSpPr txBox="1"/>
          <p:nvPr/>
        </p:nvSpPr>
        <p:spPr>
          <a:xfrm>
            <a:off x="4968875" y="5394325"/>
            <a:ext cx="1446213" cy="368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What you 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1A4C3-AAA7-401E-8C57-F45F948C3851}"/>
              </a:ext>
            </a:extLst>
          </p:cNvPr>
          <p:cNvSpPr txBox="1"/>
          <p:nvPr/>
        </p:nvSpPr>
        <p:spPr>
          <a:xfrm>
            <a:off x="628650" y="2782888"/>
            <a:ext cx="1690688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Keeping things in check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342B7-B3D6-4874-B4E6-F31E3DB199AE}"/>
              </a:ext>
            </a:extLst>
          </p:cNvPr>
          <p:cNvSpPr txBox="1"/>
          <p:nvPr/>
        </p:nvSpPr>
        <p:spPr>
          <a:xfrm>
            <a:off x="7156450" y="2460625"/>
            <a:ext cx="1690688" cy="646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Keeping things in check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33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Quality Improvement workshop # 3</vt:lpstr>
      <vt:lpstr>QI WORKSHOP APPROACH</vt:lpstr>
      <vt:lpstr>Process, balance, and outcome measures</vt:lpstr>
      <vt:lpstr>Why do Measures Matter?</vt:lpstr>
      <vt:lpstr>Types of Measures- Outcome Measures</vt:lpstr>
      <vt:lpstr>Types of Measures- Process Measures</vt:lpstr>
      <vt:lpstr>Types of Measures – Balance Measures</vt:lpstr>
      <vt:lpstr>PowerPoint Presentation</vt:lpstr>
      <vt:lpstr>PowerPoint Presentation</vt:lpstr>
      <vt:lpstr>Measurement for Research vs Improvement</vt:lpstr>
      <vt:lpstr>Develop a Measurement Plan </vt:lpstr>
      <vt:lpstr>Measurement Tips</vt:lpstr>
      <vt:lpstr>Small Group Activity</vt:lpstr>
      <vt:lpstr>QI Toolkit: Project Charter Part 2</vt:lpstr>
      <vt:lpstr>SMART AIM</vt:lpstr>
      <vt:lpstr>AIM Statement</vt:lpstr>
      <vt:lpstr>AIM Statements</vt:lpstr>
      <vt:lpstr>AIMS are SMART</vt:lpstr>
      <vt:lpstr>Components of SMART Aims</vt:lpstr>
      <vt:lpstr>QI Toolkit: Project Charter Part 2</vt:lpstr>
      <vt:lpstr>Change ideas</vt:lpstr>
      <vt:lpstr>Coming Up with New Ideas for Change</vt:lpstr>
      <vt:lpstr>Using QI Tools for Ideas for Change</vt:lpstr>
      <vt:lpstr>Change Concepts:</vt:lpstr>
      <vt:lpstr>PowerPoint Presentation</vt:lpstr>
      <vt:lpstr>Priority Matrix for Interventions</vt:lpstr>
      <vt:lpstr>Hierarchy of Effectiveness</vt:lpstr>
      <vt:lpstr>PDSA CYCLES</vt:lpstr>
      <vt:lpstr>Planning for PDSAs</vt:lpstr>
      <vt:lpstr>PDSA Small Group Activity:</vt:lpstr>
      <vt:lpstr>QI Toolkit: PDSA Planning Worksheet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workshop #1</dc:title>
  <dc:creator>Conway-Habes, Erin</dc:creator>
  <cp:lastModifiedBy>Regina Makdissi</cp:lastModifiedBy>
  <cp:revision>2</cp:revision>
  <cp:lastPrinted>2020-10-19T16:30:09Z</cp:lastPrinted>
  <dcterms:created xsi:type="dcterms:W3CDTF">2020-09-13T16:28:43Z</dcterms:created>
  <dcterms:modified xsi:type="dcterms:W3CDTF">2021-10-27T00:13:38Z</dcterms:modified>
</cp:coreProperties>
</file>